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1.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Lst>
  <p:notesMasterIdLst>
    <p:notesMasterId r:id="rId24"/>
  </p:notesMasterIdLst>
  <p:handoutMasterIdLst>
    <p:handoutMasterId r:id="rId25"/>
  </p:handoutMasterIdLst>
  <p:sldIdLst>
    <p:sldId id="2147483556" r:id="rId5"/>
    <p:sldId id="317" r:id="rId6"/>
    <p:sldId id="2147483588" r:id="rId7"/>
    <p:sldId id="2147483585" r:id="rId8"/>
    <p:sldId id="318" r:id="rId9"/>
    <p:sldId id="336" r:id="rId10"/>
    <p:sldId id="319" r:id="rId11"/>
    <p:sldId id="320" r:id="rId12"/>
    <p:sldId id="321" r:id="rId13"/>
    <p:sldId id="322" r:id="rId14"/>
    <p:sldId id="333" r:id="rId15"/>
    <p:sldId id="334" r:id="rId16"/>
    <p:sldId id="323" r:id="rId17"/>
    <p:sldId id="324" r:id="rId18"/>
    <p:sldId id="335" r:id="rId19"/>
    <p:sldId id="337" r:id="rId20"/>
    <p:sldId id="326" r:id="rId21"/>
    <p:sldId id="327" r:id="rId22"/>
    <p:sldId id="2147483587" r:id="rId23"/>
  </p:sldIdLst>
  <p:sldSz cx="9906000" cy="6858000" type="A4"/>
  <p:notesSz cx="6807200" cy="9939338"/>
  <p:custDataLst>
    <p:tags r:id="rId26"/>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097" userDrawn="1">
          <p15:clr>
            <a:srgbClr val="A4A3A4"/>
          </p15:clr>
        </p15:guide>
        <p15:guide id="3" orient="horz" pos="77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775509-3B5A-227D-C34C-A221A7C3EEA3}" name="Shimaoka, Ryosuke" initials="SR" userId="S::rshimaoka@tohmatsu.co.jp::ce82951a-d718-4d11-abc0-532deb51514b" providerId="AD"/>
  <p188:author id="{642C002C-EC69-3CC3-A0D9-FB5F55A0DDD1}" name="武田　真宏" initials="武田" userId="S::t0523425@taims.metro.tokyo.jp::4d4dee28-8e06-4a98-8fa3-955371fb8e7c" providerId="AD"/>
  <p188:author id="{D3B32D30-29BB-E6AF-8BD8-5868E08EE95C}" name="武田　真宏" initials="真武" userId="S::T0523425@taims.metro.tokyo.jp::4d4dee28-8e06-4a98-8fa3-955371fb8e7c" providerId="AD"/>
  <p188:author id="{235AB459-6109-5A9B-39A3-3BDC1FC2C2C8}" name="Hamakoji, Gen" initials="GH" userId="S::ghamakoji@tohmatsu.co.jp::f1a785fe-28ac-448e-8a3f-974e819766e6" providerId="AD"/>
  <p188:author id="{360BA362-7A19-8F18-53DA-AB376FCF3350}" name="Hamada, Naoki" initials="NH" userId="S::naokihamada@tohmatsu.co.jp::a42f69ab-b140-4dc1-946e-9b922eb8dd32" providerId="AD"/>
  <p188:author id="{63ACF366-3D84-789C-DA24-0308CA0C689C}" name="Nishizaki, Karen 4" initials="KN" userId="S::karen4.nishizaki@tohmatsu.co.jp::550a4f0a-8eac-4033-9e62-d738e6070175" providerId="AD"/>
  <p188:author id="{11923076-ADD8-470D-7847-36F2987BA709}" name="Tsukiyama, Atsushi" initials="AT" userId="S::atsushi.tsukiyama@tohmatsu.co.jp::91d44114-7871-44ac-986d-540008e3d854" providerId="AD"/>
  <p188:author id="{F02E9180-D4F7-1636-A63C-A76851C34242}" name="Yasuda, Yoshihiro" initials="YY" userId="Yasuda, Yoshihiro" providerId="None"/>
  <p188:author id="{8D0C08C2-1874-26DD-76BD-B839090892F0}" name="森　晃希" initials="森　" userId="S::t0532920@taims.metro.tokyo.jp::7a19c6c7-f0a6-4061-9358-511a2203dccc" providerId="AD"/>
  <p188:author id="{4D7257C5-3E77-40E4-9D95-195C9F645A6C}" name="Shimomura, Masato 4" initials="MS" userId="S::masato4.shimomura@tohmatsu.co.jp::39e31da6-0945-4f25-83c1-647b8819c48f" providerId="AD"/>
  <p188:author id="{35B44CD1-B7B8-8157-12E6-3DFDBE45B941}" name="Koyama, Yukie" initials="YK" userId="S::yukie.koyama@tohmatsu.co.jp::921bddaf-84f9-4d31-9aea-27357ae3848b" providerId="AD"/>
  <p188:author id="{5EA2B7DE-92A5-DFB7-7188-873C541DD9FC}" name="Kondo, Kazuma" initials="KK" userId="S::kazuma.kondo@tohmatsu.co.jp::14ba2c20-09f5-4876-97fe-e1c2b5ad198f" providerId="AD"/>
  <p188:author id="{E050B9E5-9B06-52C0-8972-322874F75BA1}" name="Tai, Yuko" initials="YT" userId="S::yuktai@tohmatsu.co.jp::acee8c4a-4e74-4ba6-b3ce-9156bb06c82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A0DCFF"/>
    <a:srgbClr val="FFFFFF"/>
    <a:srgbClr val="26890D"/>
    <a:srgbClr val="62B5E5"/>
    <a:srgbClr val="005587"/>
    <a:srgbClr val="BBBCBC"/>
    <a:srgbClr val="D0D0CE"/>
    <a:srgbClr val="A4A3A4"/>
    <a:srgbClr val="979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23EDFA-7DA1-445F-B6AA-81F9DC66C6F3}" v="6" dt="2026-04-13T04:23:08.021"/>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282" y="132"/>
      </p:cViewPr>
      <p:guideLst>
        <p:guide pos="3097"/>
        <p:guide orient="horz" pos="77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708A612-E1C0-E538-F880-FC78128D9F64}"/>
              </a:ext>
            </a:extLst>
          </p:cNvPr>
          <p:cNvSpPr>
            <a:spLocks noGrp="1"/>
          </p:cNvSpPr>
          <p:nvPr>
            <p:ph type="hdr" sz="quarter"/>
          </p:nvPr>
        </p:nvSpPr>
        <p:spPr>
          <a:xfrm>
            <a:off x="0" y="0"/>
            <a:ext cx="2949129" cy="498720"/>
          </a:xfrm>
          <a:prstGeom prst="rect">
            <a:avLst/>
          </a:prstGeom>
        </p:spPr>
        <p:txBody>
          <a:bodyPr vert="horz" lIns="92994" tIns="46497" rIns="92994" bIns="46497"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1F9832A-614E-ADA7-E2C1-F5C84219B0ED}"/>
              </a:ext>
            </a:extLst>
          </p:cNvPr>
          <p:cNvSpPr>
            <a:spLocks noGrp="1"/>
          </p:cNvSpPr>
          <p:nvPr>
            <p:ph type="dt" sz="quarter" idx="1"/>
          </p:nvPr>
        </p:nvSpPr>
        <p:spPr>
          <a:xfrm>
            <a:off x="3856426" y="0"/>
            <a:ext cx="2949129" cy="498720"/>
          </a:xfrm>
          <a:prstGeom prst="rect">
            <a:avLst/>
          </a:prstGeom>
        </p:spPr>
        <p:txBody>
          <a:bodyPr vert="horz" lIns="92994" tIns="46497" rIns="92994" bIns="46497" rtlCol="0"/>
          <a:lstStyle>
            <a:lvl1pPr algn="r">
              <a:defRPr sz="1200"/>
            </a:lvl1pPr>
          </a:lstStyle>
          <a:p>
            <a:fld id="{D81A1D75-954C-4EDA-9FB6-855501D2102B}" type="datetimeFigureOut">
              <a:rPr kumimoji="1" lang="ja-JP" altLang="en-US" smtClean="0"/>
              <a:t>2026/5/11</a:t>
            </a:fld>
            <a:endParaRPr kumimoji="1" lang="ja-JP" altLang="en-US"/>
          </a:p>
        </p:txBody>
      </p:sp>
      <p:sp>
        <p:nvSpPr>
          <p:cNvPr id="4" name="フッター プレースホルダー 3">
            <a:extLst>
              <a:ext uri="{FF2B5EF4-FFF2-40B4-BE49-F238E27FC236}">
                <a16:creationId xmlns:a16="http://schemas.microsoft.com/office/drawing/2014/main" id="{8540ACA4-88F7-8CC3-C310-CB1E650D2322}"/>
              </a:ext>
            </a:extLst>
          </p:cNvPr>
          <p:cNvSpPr>
            <a:spLocks noGrp="1"/>
          </p:cNvSpPr>
          <p:nvPr>
            <p:ph type="ftr" sz="quarter" idx="2"/>
          </p:nvPr>
        </p:nvSpPr>
        <p:spPr>
          <a:xfrm>
            <a:off x="0" y="9440619"/>
            <a:ext cx="2949129" cy="498719"/>
          </a:xfrm>
          <a:prstGeom prst="rect">
            <a:avLst/>
          </a:prstGeom>
        </p:spPr>
        <p:txBody>
          <a:bodyPr vert="horz" lIns="92994" tIns="46497" rIns="92994" bIns="46497"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8E55065-0235-AF01-9740-AF231026668A}"/>
              </a:ext>
            </a:extLst>
          </p:cNvPr>
          <p:cNvSpPr>
            <a:spLocks noGrp="1"/>
          </p:cNvSpPr>
          <p:nvPr>
            <p:ph type="sldNum" sz="quarter" idx="3"/>
          </p:nvPr>
        </p:nvSpPr>
        <p:spPr>
          <a:xfrm>
            <a:off x="3856426" y="9440619"/>
            <a:ext cx="2949129" cy="498719"/>
          </a:xfrm>
          <a:prstGeom prst="rect">
            <a:avLst/>
          </a:prstGeom>
        </p:spPr>
        <p:txBody>
          <a:bodyPr vert="horz" lIns="92994" tIns="46497" rIns="92994" bIns="46497" rtlCol="0" anchor="b"/>
          <a:lstStyle>
            <a:lvl1pPr algn="r">
              <a:defRPr sz="1200"/>
            </a:lvl1pPr>
          </a:lstStyle>
          <a:p>
            <a:fld id="{E6A22054-29F2-4137-8893-B7DAA41979AA}" type="slidenum">
              <a:rPr kumimoji="1" lang="ja-JP" altLang="en-US" smtClean="0"/>
              <a:t>‹#›</a:t>
            </a:fld>
            <a:endParaRPr kumimoji="1" lang="ja-JP" altLang="en-US"/>
          </a:p>
        </p:txBody>
      </p:sp>
    </p:spTree>
    <p:extLst>
      <p:ext uri="{BB962C8B-B14F-4D97-AF65-F5344CB8AC3E}">
        <p14:creationId xmlns:p14="http://schemas.microsoft.com/office/powerpoint/2010/main" val="39757562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50375" cy="498966"/>
          </a:xfrm>
          <a:prstGeom prst="rect">
            <a:avLst/>
          </a:prstGeom>
        </p:spPr>
        <p:txBody>
          <a:bodyPr vert="horz" lIns="88882" tIns="44441" rIns="88882" bIns="44441" rtlCol="0"/>
          <a:lstStyle>
            <a:lvl1pPr algn="l">
              <a:defRPr sz="11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4"/>
            <a:ext cx="2950374" cy="498966"/>
          </a:xfrm>
          <a:prstGeom prst="rect">
            <a:avLst/>
          </a:prstGeom>
        </p:spPr>
        <p:txBody>
          <a:bodyPr vert="horz" lIns="88882" tIns="44441" rIns="88882" bIns="44441" rtlCol="0"/>
          <a:lstStyle>
            <a:lvl1pPr algn="r">
              <a:defRPr sz="11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2026/5/11</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88882" tIns="44441" rIns="88882" bIns="44441" rtlCol="0" anchor="ctr"/>
          <a:lstStyle/>
          <a:p>
            <a:endParaRPr lang="ja-JP" altLang="en-US"/>
          </a:p>
        </p:txBody>
      </p:sp>
      <p:sp>
        <p:nvSpPr>
          <p:cNvPr id="5" name="ノート プレースホルダー 4"/>
          <p:cNvSpPr>
            <a:spLocks noGrp="1"/>
          </p:cNvSpPr>
          <p:nvPr>
            <p:ph type="body" sz="quarter" idx="3"/>
          </p:nvPr>
        </p:nvSpPr>
        <p:spPr>
          <a:xfrm>
            <a:off x="680241" y="4783357"/>
            <a:ext cx="5446724" cy="3913364"/>
          </a:xfrm>
          <a:prstGeom prst="rect">
            <a:avLst/>
          </a:prstGeom>
        </p:spPr>
        <p:txBody>
          <a:bodyPr vert="horz" lIns="88882" tIns="44441" rIns="88882" bIns="4444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376"/>
            <a:ext cx="2950375" cy="498966"/>
          </a:xfrm>
          <a:prstGeom prst="rect">
            <a:avLst/>
          </a:prstGeom>
        </p:spPr>
        <p:txBody>
          <a:bodyPr vert="horz" lIns="88882" tIns="44441" rIns="88882" bIns="44441" rtlCol="0" anchor="b"/>
          <a:lstStyle>
            <a:lvl1pPr algn="l">
              <a:defRPr sz="11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6"/>
            <a:ext cx="2950374" cy="498966"/>
          </a:xfrm>
          <a:prstGeom prst="rect">
            <a:avLst/>
          </a:prstGeom>
        </p:spPr>
        <p:txBody>
          <a:bodyPr vert="horz" lIns="88882" tIns="44441" rIns="88882" bIns="44441" rtlCol="0" anchor="b"/>
          <a:lstStyle>
            <a:lvl1pPr algn="r">
              <a:defRPr sz="11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9EA54-B7CA-AAB1-9BED-F2CDD5DCC2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417DF0-A421-F1F8-1246-DA0B0627B95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42900B-0E92-4017-70A2-B6659B67AA5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2B580D2-377E-D0C8-8C88-013A1751A9B3}"/>
              </a:ext>
            </a:extLst>
          </p:cNvPr>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1281328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4</a:t>
            </a:fld>
            <a:endParaRPr kumimoji="1" lang="ja-JP" altLang="en-US"/>
          </a:p>
        </p:txBody>
      </p:sp>
    </p:spTree>
    <p:extLst>
      <p:ext uri="{BB962C8B-B14F-4D97-AF65-F5344CB8AC3E}">
        <p14:creationId xmlns:p14="http://schemas.microsoft.com/office/powerpoint/2010/main" val="12587716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j-ea"/>
                <a:ea typeface="+mj-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ea"/>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j-ea"/>
                <a:ea typeface="+mj-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j-ea"/>
                <a:ea typeface="+mj-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j-ea"/>
                <a:ea typeface="+mj-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latin typeface="+mj-ea"/>
                <a:ea typeface="+mj-ea"/>
                <a:cs typeface="+mn-cs"/>
              </a:defRPr>
            </a:lvl1pPr>
          </a:lstStyle>
          <a:p>
            <a:pPr algn="ctr"/>
            <a:endParaRPr lang="en-US"/>
          </a:p>
        </p:txBody>
      </p:sp>
    </p:spTree>
    <p:extLst>
      <p:ext uri="{BB962C8B-B14F-4D97-AF65-F5344CB8AC3E}">
        <p14:creationId xmlns:p14="http://schemas.microsoft.com/office/powerpoint/2010/main" val="1058155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j-ea"/>
                <a:ea typeface="+mj-ea"/>
                <a:cs typeface="+mn-cs"/>
                <a:sym typeface="+mn-lt"/>
              </a:defRPr>
            </a:lvl1pPr>
            <a:lvl2pPr>
              <a:lnSpc>
                <a:spcPct val="110000"/>
              </a:lnSpc>
              <a:spcBef>
                <a:spcPts val="600"/>
              </a:spcBef>
              <a:tabLst>
                <a:tab pos="5448101" algn="r"/>
              </a:tabLst>
              <a:defRPr sz="1200">
                <a:latin typeface="+mj-ea"/>
                <a:ea typeface="+mj-ea"/>
                <a:cs typeface="+mn-cs"/>
                <a:sym typeface="+mn-lt"/>
              </a:defRPr>
            </a:lvl2pPr>
            <a:lvl3pPr>
              <a:lnSpc>
                <a:spcPct val="110000"/>
              </a:lnSpc>
              <a:spcBef>
                <a:spcPts val="600"/>
              </a:spcBef>
              <a:tabLst>
                <a:tab pos="5448101" algn="r"/>
              </a:tabLst>
              <a:defRPr sz="1200">
                <a:latin typeface="+mj-ea"/>
                <a:ea typeface="+mj-ea"/>
                <a:cs typeface="+mn-cs"/>
                <a:sym typeface="+mn-lt"/>
              </a:defRPr>
            </a:lvl3pPr>
            <a:lvl4pPr>
              <a:lnSpc>
                <a:spcPct val="110000"/>
              </a:lnSpc>
              <a:spcBef>
                <a:spcPts val="600"/>
              </a:spcBef>
              <a:tabLst>
                <a:tab pos="5448101" algn="r"/>
              </a:tabLst>
              <a:defRPr sz="1200">
                <a:latin typeface="+mj-ea"/>
                <a:ea typeface="+mj-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j-ea"/>
                <a:ea typeface="+mj-ea"/>
                <a:cs typeface="+mn-cs"/>
                <a:sym typeface="+mn-lt"/>
              </a:defRPr>
            </a:lvl1pPr>
            <a:lvl2pPr>
              <a:lnSpc>
                <a:spcPct val="110000"/>
              </a:lnSpc>
              <a:spcBef>
                <a:spcPts val="600"/>
              </a:spcBef>
              <a:tabLst>
                <a:tab pos="5448101" algn="r"/>
              </a:tabLst>
              <a:defRPr sz="1200">
                <a:latin typeface="+mj-ea"/>
                <a:ea typeface="+mj-ea"/>
                <a:cs typeface="+mn-cs"/>
                <a:sym typeface="+mn-lt"/>
              </a:defRPr>
            </a:lvl2pPr>
            <a:lvl3pPr>
              <a:lnSpc>
                <a:spcPct val="110000"/>
              </a:lnSpc>
              <a:spcBef>
                <a:spcPts val="600"/>
              </a:spcBef>
              <a:tabLst>
                <a:tab pos="5448101" algn="r"/>
              </a:tabLst>
              <a:defRPr sz="1200">
                <a:latin typeface="+mj-ea"/>
                <a:ea typeface="+mj-ea"/>
                <a:cs typeface="+mn-cs"/>
                <a:sym typeface="+mn-lt"/>
              </a:defRPr>
            </a:lvl3pPr>
            <a:lvl4pPr>
              <a:lnSpc>
                <a:spcPct val="110000"/>
              </a:lnSpc>
              <a:spcBef>
                <a:spcPts val="600"/>
              </a:spcBef>
              <a:tabLst>
                <a:tab pos="5448101" algn="r"/>
              </a:tabLst>
              <a:defRPr sz="1200">
                <a:latin typeface="+mj-ea"/>
                <a:ea typeface="+mj-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3" name="タイトル 2">
            <a:extLst>
              <a:ext uri="{FF2B5EF4-FFF2-40B4-BE49-F238E27FC236}">
                <a16:creationId xmlns:a16="http://schemas.microsoft.com/office/drawing/2014/main" id="{5F52864A-AAE0-D07D-41CB-8CACA78C0441}"/>
              </a:ext>
            </a:extLst>
          </p:cNvPr>
          <p:cNvSpPr>
            <a:spLocks noGrp="1"/>
          </p:cNvSpPr>
          <p:nvPr>
            <p:ph type="title" hasCustomPrompt="1"/>
          </p:nvPr>
        </p:nvSpPr>
        <p:spPr bwMode="gray">
          <a:xfrm>
            <a:off x="417000" y="180000"/>
            <a:ext cx="9072000" cy="615600"/>
          </a:xfrm>
        </p:spPr>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4" name="テキスト プレースホルダー 2">
            <a:extLst>
              <a:ext uri="{FF2B5EF4-FFF2-40B4-BE49-F238E27FC236}">
                <a16:creationId xmlns:a16="http://schemas.microsoft.com/office/drawing/2014/main" id="{DF0B1BD5-BE3F-8AA7-C882-7FB96C393A5D}"/>
              </a:ext>
            </a:extLst>
          </p:cNvPr>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rgbClr val="0070C0"/>
                </a:solidFill>
                <a:latin typeface="+mj-ea"/>
                <a:ea typeface="+mj-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AD9D3A31-6470-F6CF-40D4-84F568E838C3}"/>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rgbClr val="0070C0"/>
                </a:solidFill>
                <a:latin typeface="+mj-ea"/>
                <a:ea typeface="+mj-ea"/>
              </a:defRPr>
            </a:lvl1pPr>
          </a:lstStyle>
          <a:p>
            <a:pPr lvl="0"/>
            <a:r>
              <a:rPr kumimoji="1" lang="ja-JP" altLang="en-US"/>
              <a:t>スライドタイトル</a:t>
            </a:r>
          </a:p>
        </p:txBody>
      </p:sp>
      <p:sp>
        <p:nvSpPr>
          <p:cNvPr id="6" name="スライド番号プレースホルダ 4">
            <a:extLst>
              <a:ext uri="{FF2B5EF4-FFF2-40B4-BE49-F238E27FC236}">
                <a16:creationId xmlns:a16="http://schemas.microsoft.com/office/drawing/2014/main" id="{2093CF3C-7F2B-0056-C94B-6118EE5CB9F0}"/>
              </a:ext>
            </a:extLst>
          </p:cNvPr>
          <p:cNvSpPr>
            <a:spLocks noGrp="1"/>
          </p:cNvSpPr>
          <p:nvPr>
            <p:ph type="sldNum" sz="quarter" idx="11"/>
          </p:nvPr>
        </p:nvSpPr>
        <p:spPr bwMode="gray">
          <a:xfrm>
            <a:off x="417600" y="6588000"/>
            <a:ext cx="180000" cy="169200"/>
          </a:xfrm>
        </p:spPr>
        <p:txBody>
          <a:bodyPr/>
          <a:lstStyle>
            <a:lvl1pPr>
              <a:defRPr>
                <a:solidFill>
                  <a:schemeClr val="tx1"/>
                </a:solidFill>
                <a:latin typeface="+mj-ea"/>
                <a:ea typeface="+mj-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a:extLst>
              <a:ext uri="{FF2B5EF4-FFF2-40B4-BE49-F238E27FC236}">
                <a16:creationId xmlns:a16="http://schemas.microsoft.com/office/drawing/2014/main" id="{78916289-F447-742A-4CAB-117F5D415566}"/>
              </a:ext>
            </a:extLst>
          </p:cNvPr>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2982903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ea"/>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j-ea"/>
                <a:ea typeface="+mj-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1633268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j-ea"/>
                <a:ea typeface="+mj-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rgbClr val="0070C0"/>
                </a:solidFill>
                <a:latin typeface="+mj-ea"/>
                <a:ea typeface="+mj-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7"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6326433"/>
            <a:ext cx="9072000" cy="264174"/>
          </a:xfrm>
          <a:prstGeom prst="rect">
            <a:avLst/>
          </a:prstGeom>
        </p:spPr>
        <p:txBody>
          <a:bodyPr vert="horz" wrap="square" lIns="0" tIns="0" rIns="0" bIns="0" rtlCol="0" anchor="b">
            <a:noAutofit/>
          </a:bodyPr>
          <a:lstStyle>
            <a:lvl1pPr fontAlgn="ctr">
              <a:lnSpc>
                <a:spcPct val="100000"/>
              </a:lnSpc>
              <a:spcBef>
                <a:spcPts val="0"/>
              </a:spcBef>
              <a:defRPr lang="en-US" altLang="zh-CN" sz="800" b="0" baseline="0" dirty="0">
                <a:solidFill>
                  <a:schemeClr val="tx1"/>
                </a:solidFill>
                <a:latin typeface="+mj-ea"/>
                <a:ea typeface="+mj-ea"/>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5" name="フッター プレースホルダ 6">
            <a:extLst>
              <a:ext uri="{FF2B5EF4-FFF2-40B4-BE49-F238E27FC236}">
                <a16:creationId xmlns:a16="http://schemas.microsoft.com/office/drawing/2014/main" id="{28EAE5DC-944A-1F62-72E9-23FDFA5F6836}"/>
              </a:ext>
            </a:extLst>
          </p:cNvPr>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168936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j-ea"/>
                <a:ea typeface="+mj-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rgbClr val="0070C0"/>
                </a:solidFill>
                <a:latin typeface="+mj-ea"/>
                <a:ea typeface="+mj-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3" name="フッター プレースホルダ 6">
            <a:extLst>
              <a:ext uri="{FF2B5EF4-FFF2-40B4-BE49-F238E27FC236}">
                <a16:creationId xmlns:a16="http://schemas.microsoft.com/office/drawing/2014/main" id="{BC5F50FE-65DF-BAC3-E2F9-DFF4421A803A}"/>
              </a:ext>
            </a:extLst>
          </p:cNvPr>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1886054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lvl1pPr>
              <a:defRPr>
                <a:latin typeface="+mj-ea"/>
                <a:ea typeface="+mj-ea"/>
              </a:defRPr>
            </a:lvl1pPr>
            <a:lvl2pPr>
              <a:defRPr>
                <a:latin typeface="+mj-ea"/>
                <a:ea typeface="+mj-ea"/>
              </a:defRPr>
            </a:lvl2pPr>
            <a:lvl3pPr>
              <a:defRPr>
                <a:latin typeface="+mj-ea"/>
                <a:ea typeface="+mj-ea"/>
              </a:defRPr>
            </a:lvl3pPr>
            <a:lvl4pPr>
              <a:defRPr>
                <a:latin typeface="+mj-ea"/>
                <a:ea typeface="+mj-ea"/>
              </a:defRPr>
            </a:lvl4pPr>
            <a:lvl5pPr>
              <a:defRPr>
                <a:latin typeface="+mj-ea"/>
                <a:ea typeface="+mj-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lvl1pPr>
              <a:defRPr>
                <a:latin typeface="+mj-ea"/>
                <a:ea typeface="+mj-ea"/>
              </a:defRPr>
            </a:lvl1pPr>
            <a:lvl2pPr>
              <a:defRPr>
                <a:latin typeface="+mj-ea"/>
                <a:ea typeface="+mj-ea"/>
              </a:defRPr>
            </a:lvl2pPr>
            <a:lvl3pPr>
              <a:defRPr>
                <a:latin typeface="+mj-ea"/>
                <a:ea typeface="+mj-ea"/>
              </a:defRPr>
            </a:lvl3pPr>
            <a:lvl4pPr>
              <a:defRPr>
                <a:latin typeface="+mj-ea"/>
                <a:ea typeface="+mj-ea"/>
              </a:defRPr>
            </a:lvl4pPr>
            <a:lvl5pPr>
              <a:defRPr>
                <a:latin typeface="+mj-ea"/>
                <a:ea typeface="+mj-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j-ea"/>
                <a:ea typeface="+mj-ea"/>
                <a:cs typeface="+mn-cs"/>
                <a:sym typeface="+mn-lt"/>
              </a:defRPr>
            </a:lvl1pPr>
          </a:lstStyle>
          <a:p>
            <a:fld id="{A3EB1B23-9AF8-425B-BAD7-B9FA00F18833}" type="slidenum">
              <a:rPr lang="ja-JP" altLang="en-US" smtClean="0"/>
              <a:pPr/>
              <a:t>‹#›</a:t>
            </a:fld>
            <a:endParaRPr lang="ja-JP" altLang="en-US"/>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rgbClr val="0070C0"/>
                </a:solidFill>
                <a:latin typeface="+mj-ea"/>
                <a:ea typeface="+mj-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rgbClr val="0070C0"/>
                </a:solidFill>
                <a:latin typeface="+mj-ea"/>
                <a:ea typeface="+mj-ea"/>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7" name="フッター プレースホルダ 6">
            <a:extLst>
              <a:ext uri="{FF2B5EF4-FFF2-40B4-BE49-F238E27FC236}">
                <a16:creationId xmlns:a16="http://schemas.microsoft.com/office/drawing/2014/main" id="{71E058DA-7A04-5E9F-5580-39D8682C7261}"/>
              </a:ext>
            </a:extLst>
          </p:cNvPr>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1784938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8075" y="1476000"/>
            <a:ext cx="9072000" cy="4824000"/>
          </a:xfrm>
          <a:prstGeom prst="rect">
            <a:avLst/>
          </a:prstGeom>
        </p:spPr>
        <p:txBody>
          <a:bodyPr/>
          <a:lstStyle>
            <a:lvl1pPr>
              <a:lnSpc>
                <a:spcPct val="110000"/>
              </a:lnSpc>
              <a:spcBef>
                <a:spcPts val="600"/>
              </a:spcBef>
              <a:buFont typeface="Arial" pitchFamily="34" charset="0"/>
              <a:buNone/>
              <a:defRPr sz="1200" baseline="0">
                <a:latin typeface="+mj-ea"/>
                <a:ea typeface="+mj-ea"/>
                <a:cs typeface="+mn-cs"/>
                <a:sym typeface="+mn-lt"/>
              </a:defRPr>
            </a:lvl1pPr>
            <a:lvl2pPr marL="180000" indent="-180000">
              <a:lnSpc>
                <a:spcPct val="110000"/>
              </a:lnSpc>
              <a:spcBef>
                <a:spcPts val="600"/>
              </a:spcBef>
              <a:buFont typeface="Wingdings" pitchFamily="2" charset="2"/>
              <a:buChar char="n"/>
              <a:defRPr sz="1200" baseline="0">
                <a:latin typeface="+mj-ea"/>
                <a:ea typeface="+mj-ea"/>
                <a:cs typeface="+mn-cs"/>
                <a:sym typeface="+mn-lt"/>
              </a:defRPr>
            </a:lvl2pPr>
            <a:lvl3pPr marL="360000" indent="-180000">
              <a:lnSpc>
                <a:spcPct val="110000"/>
              </a:lnSpc>
              <a:spcBef>
                <a:spcPts val="600"/>
              </a:spcBef>
              <a:buFont typeface="Wingdings" pitchFamily="2" charset="2"/>
              <a:buChar char="Ø"/>
              <a:defRPr sz="1200" baseline="0">
                <a:latin typeface="+mj-ea"/>
                <a:ea typeface="+mj-ea"/>
                <a:cs typeface="+mn-cs"/>
                <a:sym typeface="+mn-lt"/>
              </a:defRPr>
            </a:lvl3pPr>
            <a:lvl4pPr marL="504000" indent="-144000">
              <a:lnSpc>
                <a:spcPct val="110000"/>
              </a:lnSpc>
              <a:spcBef>
                <a:spcPts val="600"/>
              </a:spcBef>
              <a:buFont typeface="Arial" pitchFamily="34" charset="0"/>
              <a:buChar char="•"/>
              <a:defRPr sz="1200" baseline="0">
                <a:latin typeface="+mj-ea"/>
                <a:ea typeface="+mj-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j-ea"/>
                <a:ea typeface="+mj-ea"/>
                <a:cs typeface="+mn-cs"/>
                <a:sym typeface="+mn-lt"/>
              </a:defRPr>
            </a:lvl1pPr>
          </a:lstStyle>
          <a:p>
            <a:fld id="{543A0986-838B-4D2A-A95C-8CB1738263FE}" type="slidenum">
              <a:rPr lang="ja-JP" altLang="en-US" smtClean="0"/>
              <a:pPr/>
              <a:t>‹#›</a:t>
            </a:fld>
            <a:endParaRPr lang="ja-JP" altLang="en-US"/>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rgbClr val="0070C0"/>
                </a:solidFill>
                <a:latin typeface="+mj-ea"/>
                <a:ea typeface="+mj-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5" name="テキスト プレースホルダー 2">
            <a:extLst>
              <a:ext uri="{FF2B5EF4-FFF2-40B4-BE49-F238E27FC236}">
                <a16:creationId xmlns:a16="http://schemas.microsoft.com/office/drawing/2014/main" id="{6B21CA92-66BA-5DCF-786A-4D1889781ECF}"/>
              </a:ext>
            </a:extLst>
          </p:cNvPr>
          <p:cNvSpPr>
            <a:spLocks noGrp="1"/>
          </p:cNvSpPr>
          <p:nvPr>
            <p:ph type="body" sz="quarter" idx="18" hasCustomPrompt="1"/>
          </p:nvPr>
        </p:nvSpPr>
        <p:spPr bwMode="gray">
          <a:xfrm>
            <a:off x="416496" y="6326433"/>
            <a:ext cx="9072000" cy="264174"/>
          </a:xfrm>
          <a:prstGeom prst="rect">
            <a:avLst/>
          </a:prstGeom>
        </p:spPr>
        <p:txBody>
          <a:bodyPr vert="horz" wrap="square" lIns="0" tIns="0" rIns="0" bIns="0" rtlCol="0" anchor="b">
            <a:noAutofit/>
          </a:bodyPr>
          <a:lstStyle>
            <a:lvl1pPr fontAlgn="ctr">
              <a:lnSpc>
                <a:spcPct val="100000"/>
              </a:lnSpc>
              <a:spcBef>
                <a:spcPts val="0"/>
              </a:spcBef>
              <a:defRPr lang="en-US" altLang="zh-CN" sz="800" b="0" baseline="0" dirty="0">
                <a:solidFill>
                  <a:schemeClr val="tx1"/>
                </a:solidFill>
                <a:latin typeface="+mj-ea"/>
                <a:ea typeface="+mj-ea"/>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7" name="フッター プレースホルダ 6">
            <a:extLst>
              <a:ext uri="{FF2B5EF4-FFF2-40B4-BE49-F238E27FC236}">
                <a16:creationId xmlns:a16="http://schemas.microsoft.com/office/drawing/2014/main" id="{1170DED4-3314-6954-5EB4-E6E429CEE6E5}"/>
              </a:ext>
            </a:extLst>
          </p:cNvPr>
          <p:cNvSpPr>
            <a:spLocks noGrp="1"/>
          </p:cNvSpPr>
          <p:nvPr>
            <p:ph type="ftr" sz="quarter" idx="12"/>
          </p:nvPr>
        </p:nvSpPr>
        <p:spPr bwMode="gray">
          <a:xfrm>
            <a:off x="705600" y="6613276"/>
            <a:ext cx="4932000" cy="143923"/>
          </a:xfrm>
        </p:spPr>
        <p:txBody>
          <a:bodyPr/>
          <a:lstStyle>
            <a:lvl1pPr>
              <a:defRPr>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Tree>
    <p:extLst>
      <p:ext uri="{BB962C8B-B14F-4D97-AF65-F5344CB8AC3E}">
        <p14:creationId xmlns:p14="http://schemas.microsoft.com/office/powerpoint/2010/main" val="138382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j-ea"/>
                <a:ea typeface="+mj-ea"/>
                <a:cs typeface="+mn-cs"/>
                <a:sym typeface="+mn-lt"/>
              </a:defRPr>
            </a:lvl1pPr>
          </a:lstStyle>
          <a:p>
            <a:endParaRPr lang="ja-JP" altLang="en-US">
              <a:solidFill>
                <a:srgbClr val="000000"/>
              </a:solidFill>
            </a:endParaRPr>
          </a:p>
          <a:p>
            <a:r>
              <a:rPr lang="ja-JP" altLang="en-US">
                <a:solidFill>
                  <a:srgbClr val="000000"/>
                </a:solidFill>
              </a:rPr>
              <a:t> 令和６年度キングサーモンプロジェクト</a:t>
            </a:r>
            <a:r>
              <a:rPr lang="en-US" altLang="ja-JP">
                <a:solidFill>
                  <a:srgbClr val="000000"/>
                </a:solidFill>
              </a:rPr>
              <a:t>(</a:t>
            </a:r>
            <a:r>
              <a:rPr lang="ja-JP" altLang="en-US">
                <a:solidFill>
                  <a:srgbClr val="000000"/>
                </a:solidFill>
              </a:rPr>
              <a:t>海外都市課題解決コース</a:t>
            </a:r>
            <a:r>
              <a:rPr lang="en-US" altLang="ja-JP">
                <a:solidFill>
                  <a:srgbClr val="000000"/>
                </a:solidFill>
              </a:rPr>
              <a:t>)</a:t>
            </a:r>
            <a:r>
              <a:rPr lang="ja-JP" altLang="en-US">
                <a:solidFill>
                  <a:srgbClr val="000000"/>
                </a:solidFill>
              </a:rPr>
              <a:t>に係るプロモーター業務委託 </a:t>
            </a:r>
            <a:endParaRPr kumimoji="1"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j-ea"/>
                <a:ea typeface="+mj-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j-ea"/>
                <a:ea typeface="+mj-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j-ea"/>
                <a:ea typeface="+mj-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ea"/>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629188701"/>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0"/>
            </p:custDataLst>
            <p:extLst>
              <p:ext uri="{D42A27DB-BD31-4B8C-83A1-F6EECF244321}">
                <p14:modId xmlns:p14="http://schemas.microsoft.com/office/powerpoint/2010/main" val="29818675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1" imgW="563" imgH="564" progId="TCLayout.ActiveDocument.1">
                  <p:embed/>
                </p:oleObj>
              </mc:Choice>
              <mc:Fallback>
                <p:oleObj name="think-cell スライド" r:id="rId11" imgW="563" imgH="564" progId="TCLayout.ActiveDocument.1">
                  <p:embed/>
                  <p:pic>
                    <p:nvPicPr>
                      <p:cNvPr id="4" name="オブジェクト 3" hidden="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705600" y="6613276"/>
            <a:ext cx="4932000" cy="143923"/>
          </a:xfrm>
          <a:prstGeom prst="rect">
            <a:avLst/>
          </a:prstGeom>
        </p:spPr>
        <p:txBody>
          <a:bodyPr vert="horz" lIns="0" tIns="0" rIns="0" bIns="0" rtlCol="0" anchor="b" anchorCtr="0"/>
          <a:lstStyle>
            <a:lvl1pPr algn="l">
              <a:defRPr sz="800">
                <a:solidFill>
                  <a:schemeClr val="tx1"/>
                </a:solidFill>
                <a:latin typeface="+mj-ea"/>
                <a:ea typeface="+mj-ea"/>
                <a:cs typeface="+mn-cs"/>
                <a:sym typeface="+mn-lt"/>
              </a:defRPr>
            </a:lvl1pPr>
          </a:lstStyle>
          <a:p>
            <a:r>
              <a:rPr lang="ja-JP" altLang="en-US">
                <a:solidFill>
                  <a:srgbClr val="000000"/>
                </a:solidFill>
              </a:rPr>
              <a:t>都定例会議｜令和７年度キングサーモンプロジェクト（海外都市課題解決コース）に係るプロモーター業務委託</a:t>
            </a:r>
            <a:r>
              <a:rPr lang="en-US" altLang="ja-JP">
                <a:solidFill>
                  <a:srgbClr val="000000"/>
                </a:solidFill>
              </a:rPr>
              <a:t>(</a:t>
            </a:r>
            <a:r>
              <a:rPr lang="ja-JP" altLang="en-US">
                <a:solidFill>
                  <a:srgbClr val="000000"/>
                </a:solidFill>
              </a:rPr>
              <a:t>その２</a:t>
            </a:r>
            <a:r>
              <a:rPr lang="en-US" altLang="ja-JP">
                <a:solidFill>
                  <a:srgbClr val="000000"/>
                </a:solidFill>
              </a:rPr>
              <a:t>)</a:t>
            </a:r>
            <a:endParaRPr kumimoji="1" lang="en-GB" altLang="en-GB"/>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j-ea"/>
                <a:ea typeface="+mj-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441642" y="6444000"/>
            <a:ext cx="102271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j-ea"/>
                <a:ea typeface="+mj-ea"/>
                <a:cs typeface="+mn-cs"/>
              </a:defRPr>
            </a:lvl1pPr>
          </a:lstStyle>
          <a:p>
            <a:pPr algn="ctr"/>
            <a:endParaRPr lang="en-US"/>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34" r:id="rId3"/>
    <p:sldLayoutId id="2147483936" r:id="rId4"/>
    <p:sldLayoutId id="2147483961" r:id="rId5"/>
    <p:sldLayoutId id="2147483938" r:id="rId6"/>
    <p:sldLayoutId id="2147483939" r:id="rId7"/>
    <p:sldLayoutId id="2147483962" r:id="rId8"/>
  </p:sldLayoutIdLst>
  <p:hf hdr="0" dt="0"/>
  <p:txStyles>
    <p:titleStyle>
      <a:lvl1pPr algn="l" defTabSz="990564" rtl="0" eaLnBrk="1" latinLnBrk="0" hangingPunct="1">
        <a:spcBef>
          <a:spcPct val="0"/>
        </a:spcBef>
        <a:buNone/>
        <a:defRPr kumimoji="1" sz="2000" b="1" kern="1200" baseline="0">
          <a:solidFill>
            <a:schemeClr val="tx1"/>
          </a:solidFill>
          <a:latin typeface="+mj-ea"/>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j-ea"/>
          <a:ea typeface="+mj-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j-ea"/>
          <a:ea typeface="+mj-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j-ea"/>
          <a:ea typeface="+mj-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j-ea"/>
          <a:ea typeface="+mj-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hyperlink" Target="https://kingsalmon.metro.tokyo.lg.jp/overseas08/"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11.xml"/><Relationship Id="rId5" Type="http://schemas.openxmlformats.org/officeDocument/2006/relationships/image" Target="../media/image2.e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E501C-A4E1-E2E6-E262-1E1689A8CDCF}"/>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5814F92-3AB5-A3BF-1901-19EDF7603CAD}"/>
              </a:ext>
            </a:extLst>
          </p:cNvPr>
          <p:cNvSpPr>
            <a:spLocks noGrp="1"/>
          </p:cNvSpPr>
          <p:nvPr>
            <p:ph type="body" sz="quarter" idx="10"/>
          </p:nvPr>
        </p:nvSpPr>
        <p:spPr>
          <a:xfrm>
            <a:off x="1029598" y="2232000"/>
            <a:ext cx="7834484" cy="432000"/>
          </a:xfrm>
        </p:spPr>
        <p:txBody>
          <a:bodyPr/>
          <a:lstStyle/>
          <a:p>
            <a:r>
              <a:rPr kumimoji="1" lang="ja-JP" altLang="en-US" dirty="0"/>
              <a:t>申請書（英語のみ）</a:t>
            </a:r>
          </a:p>
        </p:txBody>
      </p:sp>
      <p:sp>
        <p:nvSpPr>
          <p:cNvPr id="3" name="スライド番号プレースホルダー 2">
            <a:extLst>
              <a:ext uri="{FF2B5EF4-FFF2-40B4-BE49-F238E27FC236}">
                <a16:creationId xmlns:a16="http://schemas.microsoft.com/office/drawing/2014/main" id="{45F436F8-BD9F-C12E-4441-67E7C02D4487}"/>
              </a:ext>
            </a:extLst>
          </p:cNvPr>
          <p:cNvSpPr>
            <a:spLocks noGrp="1"/>
          </p:cNvSpPr>
          <p:nvPr>
            <p:ph type="sldNum" sz="quarter" idx="11"/>
          </p:nvPr>
        </p:nvSpPr>
        <p:spPr/>
        <p:txBody>
          <a:bodyPr/>
          <a:lstStyle/>
          <a:p>
            <a:fld id="{AA5FCFE5-FE56-4EF1-80A8-07776887C2A1}" type="slidenum">
              <a:rPr lang="ja-JP" altLang="en-US" smtClean="0"/>
              <a:pPr/>
              <a:t>1</a:t>
            </a:fld>
            <a:endParaRPr lang="ja-JP" altLang="en-US"/>
          </a:p>
        </p:txBody>
      </p:sp>
      <p:sp>
        <p:nvSpPr>
          <p:cNvPr id="4" name="フッター プレースホルダー 3">
            <a:extLst>
              <a:ext uri="{FF2B5EF4-FFF2-40B4-BE49-F238E27FC236}">
                <a16:creationId xmlns:a16="http://schemas.microsoft.com/office/drawing/2014/main" id="{94D573C5-24C7-54EE-FCA8-280B629649E5}"/>
              </a:ext>
            </a:extLst>
          </p:cNvPr>
          <p:cNvSpPr>
            <a:spLocks noGrp="1"/>
          </p:cNvSpPr>
          <p:nvPr>
            <p:ph type="ftr" sz="quarter" idx="12"/>
          </p:nvPr>
        </p:nvSpPr>
        <p:spPr>
          <a:xfrm>
            <a:off x="705600" y="6588000"/>
            <a:ext cx="4896000" cy="143923"/>
          </a:xfrm>
        </p:spPr>
        <p:txBody>
          <a:bodyPr/>
          <a:lstStyle/>
          <a:p>
            <a:r>
              <a:rPr lang="ja-JP" altLang="en-US" dirty="0">
                <a:solidFill>
                  <a:srgbClr val="000000"/>
                </a:solidFill>
              </a:rPr>
              <a:t>　</a:t>
            </a:r>
            <a:endParaRPr kumimoji="1" lang="en-GB" altLang="en-GB" dirty="0"/>
          </a:p>
        </p:txBody>
      </p:sp>
    </p:spTree>
    <p:extLst>
      <p:ext uri="{BB962C8B-B14F-4D97-AF65-F5344CB8AC3E}">
        <p14:creationId xmlns:p14="http://schemas.microsoft.com/office/powerpoint/2010/main" val="2783251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① (Outline 1/2)</a:t>
            </a:r>
            <a:endParaRPr kumimoji="1" lang="ja-JP" altLang="en-US" dirty="0"/>
          </a:p>
        </p:txBody>
      </p:sp>
      <p:graphicFrame>
        <p:nvGraphicFramePr>
          <p:cNvPr id="2" name="表 4">
            <a:extLst>
              <a:ext uri="{FF2B5EF4-FFF2-40B4-BE49-F238E27FC236}">
                <a16:creationId xmlns:a16="http://schemas.microsoft.com/office/drawing/2014/main" id="{D9737C3F-C7EA-8FB8-6B0A-F32B9A312E3A}"/>
              </a:ext>
            </a:extLst>
          </p:cNvPr>
          <p:cNvGraphicFramePr>
            <a:graphicFrameLocks noGrp="1"/>
          </p:cNvGraphicFramePr>
          <p:nvPr/>
        </p:nvGraphicFramePr>
        <p:xfrm>
          <a:off x="417000" y="1476000"/>
          <a:ext cx="9072000" cy="5112000"/>
        </p:xfrm>
        <a:graphic>
          <a:graphicData uri="http://schemas.openxmlformats.org/drawingml/2006/table">
            <a:tbl>
              <a:tblPr>
                <a:tableStyleId>{5C22544A-7EE6-4342-B048-85BDC9FD1C3A}</a:tableStyleId>
              </a:tblPr>
              <a:tblGrid>
                <a:gridCol w="1805090">
                  <a:extLst>
                    <a:ext uri="{9D8B030D-6E8A-4147-A177-3AD203B41FA5}">
                      <a16:colId xmlns:a16="http://schemas.microsoft.com/office/drawing/2014/main" val="993115417"/>
                    </a:ext>
                  </a:extLst>
                </a:gridCol>
                <a:gridCol w="7266910">
                  <a:extLst>
                    <a:ext uri="{9D8B030D-6E8A-4147-A177-3AD203B41FA5}">
                      <a16:colId xmlns:a16="http://schemas.microsoft.com/office/drawing/2014/main" val="2234955696"/>
                    </a:ext>
                  </a:extLst>
                </a:gridCol>
              </a:tblGrid>
              <a:tr h="943999">
                <a:tc>
                  <a:txBody>
                    <a:bodyPr/>
                    <a:lstStyle/>
                    <a:p>
                      <a:r>
                        <a:rPr kumimoji="1" lang="en-US" altLang="ja-JP" sz="1200" dirty="0">
                          <a:latin typeface="+mj-lt"/>
                        </a:rPr>
                        <a:t>Field in Overseas Cities for PoC</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latin typeface="+mj-lt"/>
                        </a:rPr>
                        <a:t>（</a:t>
                      </a:r>
                      <a:r>
                        <a:rPr kumimoji="1" lang="en-US" altLang="ja-JP" sz="1200" dirty="0">
                          <a:latin typeface="+mj-lt"/>
                        </a:rPr>
                        <a:t>Describe in detail the fields and departments under your PoC plan.</a:t>
                      </a:r>
                      <a:r>
                        <a:rPr kumimoji="1" lang="ja-JP" altLang="en-US" sz="1200" dirty="0">
                          <a:latin typeface="+mj-lt"/>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1102535">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Issues in Overseas Cities </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to be Solved</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 The situation in XX city is XX, and XX is emerging as an issue.</a:t>
                      </a:r>
                    </a:p>
                    <a:p>
                      <a:r>
                        <a:rPr kumimoji="1" lang="en-US" altLang="ja-JP" sz="1200" dirty="0">
                          <a:latin typeface="+mj-lt"/>
                        </a:rPr>
                        <a:t>(Describe in detail)</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1102535">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Solutions to Issues</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 Our XX has XX functions and can solve situations such as XX and XX.</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r h="1962931">
                <a:tc>
                  <a:txBody>
                    <a:bodyPr/>
                    <a:lstStyle/>
                    <a:p>
                      <a:pPr marL="133350" indent="-133350" algn="just">
                        <a:lnSpc>
                          <a:spcPts val="1800"/>
                        </a:lnSpc>
                        <a:spcAft>
                          <a:spcPts val="0"/>
                        </a:spcAft>
                      </a:pPr>
                      <a:r>
                        <a:rPr kumimoji="1" lang="en-US" altLang="ja-JP" sz="1200" b="0" kern="1200">
                          <a:solidFill>
                            <a:schemeClr val="tx1"/>
                          </a:solidFill>
                          <a:effectLst/>
                          <a:latin typeface="+mj-lt"/>
                          <a:ea typeface="+mj-ea"/>
                          <a:cs typeface="Calibri Light" panose="020F0302020204030204" pitchFamily="34" charset="0"/>
                        </a:rPr>
                        <a:t>Contents of PoC</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a:t>
                      </a:r>
                    </a:p>
                    <a:p>
                      <a:r>
                        <a:rPr kumimoji="1" lang="en-US" altLang="ja-JP" sz="1200" dirty="0">
                          <a:latin typeface="+mj-lt"/>
                        </a:rPr>
                        <a:t>(When) from XX to XX,</a:t>
                      </a:r>
                    </a:p>
                    <a:p>
                      <a:r>
                        <a:rPr kumimoji="1" lang="en-US" altLang="ja-JP" sz="1200" dirty="0">
                          <a:latin typeface="+mj-lt"/>
                        </a:rPr>
                        <a:t>(Where) at XX,</a:t>
                      </a:r>
                    </a:p>
                    <a:p>
                      <a:r>
                        <a:rPr kumimoji="1" lang="en-US" altLang="ja-JP" sz="1200" dirty="0">
                          <a:latin typeface="+mj-lt"/>
                        </a:rPr>
                        <a:t>(Who) In cooperation with XX,</a:t>
                      </a:r>
                    </a:p>
                    <a:p>
                      <a:r>
                        <a:rPr kumimoji="1" lang="en-US" altLang="ja-JP" sz="1200" dirty="0">
                          <a:latin typeface="+mj-lt"/>
                        </a:rPr>
                        <a:t>(How) to use our products in the form of XX, and</a:t>
                      </a:r>
                    </a:p>
                    <a:p>
                      <a:r>
                        <a:rPr kumimoji="1" lang="en-US" altLang="ja-JP" sz="1200" dirty="0">
                          <a:latin typeface="+mj-lt"/>
                        </a:rPr>
                        <a:t>(What) verify XX.</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4938199"/>
                  </a:ext>
                </a:extLst>
              </a:tr>
            </a:tbl>
          </a:graphicData>
        </a:graphic>
      </p:graphicFrame>
      <p:sp>
        <p:nvSpPr>
          <p:cNvPr id="5" name="正方形/長方形 4">
            <a:extLst>
              <a:ext uri="{FF2B5EF4-FFF2-40B4-BE49-F238E27FC236}">
                <a16:creationId xmlns:a16="http://schemas.microsoft.com/office/drawing/2014/main" id="{E3A7139A-7F36-FDD4-234F-078AC2DD46DC}"/>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applicant's plans for the following items regarding the details of the PoC.</a:t>
            </a:r>
            <a:endParaRPr kumimoji="1" lang="ja-JP" altLang="en-US" sz="1400" b="1" i="0" u="none" strike="noStrike" kern="1200" cap="none" spc="0" normalizeH="0" baseline="0" noProof="0" dirty="0">
              <a:ln>
                <a:noFill/>
              </a:ln>
              <a:solidFill>
                <a:srgbClr val="FF0000"/>
              </a:solidFill>
              <a:effectLst/>
              <a:uLnTx/>
              <a:uFillTx/>
              <a:latin typeface="+mn-lt"/>
              <a:ea typeface="+mn-ea"/>
              <a:cs typeface="+mn-cs"/>
            </a:endParaRPr>
          </a:p>
        </p:txBody>
      </p:sp>
    </p:spTree>
    <p:extLst>
      <p:ext uri="{BB962C8B-B14F-4D97-AF65-F5344CB8AC3E}">
        <p14:creationId xmlns:p14="http://schemas.microsoft.com/office/powerpoint/2010/main" val="1393810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a:t>
            </a:r>
            <a:r>
              <a:rPr kumimoji="1" lang="ja-JP" altLang="en-US" dirty="0"/>
              <a:t>②</a:t>
            </a:r>
            <a:r>
              <a:rPr kumimoji="1" lang="en-US" altLang="ja-JP" dirty="0"/>
              <a:t> (Outline 2/2)</a:t>
            </a:r>
            <a:endParaRPr kumimoji="1" lang="ja-JP" altLang="en-US" dirty="0"/>
          </a:p>
        </p:txBody>
      </p:sp>
      <p:graphicFrame>
        <p:nvGraphicFramePr>
          <p:cNvPr id="2" name="表 4">
            <a:extLst>
              <a:ext uri="{FF2B5EF4-FFF2-40B4-BE49-F238E27FC236}">
                <a16:creationId xmlns:a16="http://schemas.microsoft.com/office/drawing/2014/main" id="{D9737C3F-C7EA-8FB8-6B0A-F32B9A312E3A}"/>
              </a:ext>
            </a:extLst>
          </p:cNvPr>
          <p:cNvGraphicFramePr>
            <a:graphicFrameLocks noGrp="1"/>
          </p:cNvGraphicFramePr>
          <p:nvPr/>
        </p:nvGraphicFramePr>
        <p:xfrm>
          <a:off x="417000" y="1476000"/>
          <a:ext cx="9072000" cy="5112000"/>
        </p:xfrm>
        <a:graphic>
          <a:graphicData uri="http://schemas.openxmlformats.org/drawingml/2006/table">
            <a:tbl>
              <a:tblPr>
                <a:tableStyleId>{5C22544A-7EE6-4342-B048-85BDC9FD1C3A}</a:tableStyleId>
              </a:tblPr>
              <a:tblGrid>
                <a:gridCol w="1805090">
                  <a:extLst>
                    <a:ext uri="{9D8B030D-6E8A-4147-A177-3AD203B41FA5}">
                      <a16:colId xmlns:a16="http://schemas.microsoft.com/office/drawing/2014/main" val="993115417"/>
                    </a:ext>
                  </a:extLst>
                </a:gridCol>
                <a:gridCol w="7266910">
                  <a:extLst>
                    <a:ext uri="{9D8B030D-6E8A-4147-A177-3AD203B41FA5}">
                      <a16:colId xmlns:a16="http://schemas.microsoft.com/office/drawing/2014/main" val="2234955696"/>
                    </a:ext>
                  </a:extLst>
                </a:gridCol>
              </a:tblGrid>
              <a:tr h="1704000">
                <a:tc>
                  <a:txBody>
                    <a:bodyPr/>
                    <a:lstStyle/>
                    <a:p>
                      <a:r>
                        <a:rPr kumimoji="1" lang="en-US" altLang="ja-JP" sz="1200" dirty="0">
                          <a:latin typeface="+mn-lt"/>
                        </a:rPr>
                        <a:t>Resources to be Provided by Overseas Cities for the PoC</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a:latin typeface="+mn-lt"/>
                        </a:rPr>
                        <a:t>Example: In the execution of the PoC, we would like XX to provide us with XX resources. XX is a resource that is needed to do XX.</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3258725"/>
                  </a:ext>
                </a:extLst>
              </a:tr>
              <a:tr h="1704000">
                <a:tc>
                  <a:txBody>
                    <a:bodyPr/>
                    <a:lstStyle/>
                    <a:p>
                      <a:r>
                        <a:rPr kumimoji="1" lang="en-US" altLang="ja-JP" sz="1200" dirty="0">
                          <a:latin typeface="+mn-lt"/>
                        </a:rPr>
                        <a:t>Risks Related to the PoC</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a:latin typeface="+mn-lt"/>
                        </a:rPr>
                        <a:t>Example: In the execution of this PoC, the risk is XX. We will take XX countermeasures against risks.</a:t>
                      </a:r>
                      <a:endParaRPr kumimoji="1" lang="en-US" altLang="ja-JP"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1704000">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Ways to Ensure Safety </a:t>
                      </a:r>
                    </a:p>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in the Proof of Concept</a:t>
                      </a: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n-lt"/>
                        </a:rPr>
                        <a:t>Example: In the PoC, we will ensure the safety of XX by performing XX.</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bl>
          </a:graphicData>
        </a:graphic>
      </p:graphicFrame>
      <p:sp>
        <p:nvSpPr>
          <p:cNvPr id="5" name="正方形/長方形 4">
            <a:extLst>
              <a:ext uri="{FF2B5EF4-FFF2-40B4-BE49-F238E27FC236}">
                <a16:creationId xmlns:a16="http://schemas.microsoft.com/office/drawing/2014/main" id="{E3A7139A-7F36-FDD4-234F-078AC2DD46DC}"/>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applicant's plans for the following items regarding the details of the PoC.</a:t>
            </a:r>
            <a:endParaRPr kumimoji="1" lang="ja-JP" altLang="en-US" sz="1400" b="1" i="0" u="none" strike="noStrike" kern="1200" cap="none" spc="0" normalizeH="0" baseline="0" noProof="0" dirty="0">
              <a:ln>
                <a:noFill/>
              </a:ln>
              <a:solidFill>
                <a:srgbClr val="FF0000"/>
              </a:solidFill>
              <a:effectLst/>
              <a:uLnTx/>
              <a:uFillTx/>
              <a:latin typeface="+mn-lt"/>
              <a:ea typeface="+mn-ea"/>
              <a:cs typeface="+mn-cs"/>
            </a:endParaRPr>
          </a:p>
        </p:txBody>
      </p:sp>
    </p:spTree>
    <p:extLst>
      <p:ext uri="{BB962C8B-B14F-4D97-AF65-F5344CB8AC3E}">
        <p14:creationId xmlns:p14="http://schemas.microsoft.com/office/powerpoint/2010/main" val="3029412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a:t>
            </a:r>
            <a:r>
              <a:rPr kumimoji="1" lang="ja-JP" altLang="en-US" dirty="0"/>
              <a:t>③</a:t>
            </a:r>
            <a:r>
              <a:rPr lang="en-US" altLang="ja-JP" dirty="0"/>
              <a:t> </a:t>
            </a:r>
            <a:r>
              <a:rPr kumimoji="1" lang="en-US" altLang="ja-JP" dirty="0"/>
              <a:t>(The results and effects you would like to obtain through PoC, and how to verify them)</a:t>
            </a:r>
            <a:endParaRPr kumimoji="1" lang="ja-JP" altLang="en-US" dirty="0"/>
          </a:p>
        </p:txBody>
      </p:sp>
      <p:sp>
        <p:nvSpPr>
          <p:cNvPr id="2" name="正方形/長方形 1">
            <a:extLst>
              <a:ext uri="{FF2B5EF4-FFF2-40B4-BE49-F238E27FC236}">
                <a16:creationId xmlns:a16="http://schemas.microsoft.com/office/drawing/2014/main" id="{DABD7FFA-FEC8-A25D-0FC8-D3C0DB711E08}"/>
              </a:ext>
            </a:extLst>
          </p:cNvPr>
          <p:cNvSpPr/>
          <p:nvPr/>
        </p:nvSpPr>
        <p:spPr bwMode="gray">
          <a:xfrm>
            <a:off x="415925" y="1025054"/>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verification through PoC.</a:t>
            </a:r>
            <a:br>
              <a:rPr kumimoji="1" lang="en-US" altLang="ja-JP" sz="1400" b="1" i="0" u="none" strike="noStrike" kern="1200" cap="none" spc="0" normalizeH="0" baseline="0" noProof="0" dirty="0">
                <a:ln>
                  <a:noFill/>
                </a:ln>
                <a:solidFill>
                  <a:srgbClr val="FF0000"/>
                </a:solidFill>
                <a:effectLst/>
                <a:uLnTx/>
                <a:uFillTx/>
                <a:latin typeface="+mn-lt"/>
                <a:ea typeface="+mn-ea"/>
                <a:cs typeface="+mn-cs"/>
              </a:rPr>
            </a:br>
            <a:r>
              <a:rPr kumimoji="1" lang="en-US" altLang="ja-JP" sz="1400" i="0" u="none" strike="noStrike" kern="1200" cap="none" spc="0" normalizeH="0" baseline="0" noProof="0" dirty="0">
                <a:ln>
                  <a:noFill/>
                </a:ln>
                <a:solidFill>
                  <a:srgbClr val="FF0000"/>
                </a:solidFill>
                <a:effectLst/>
                <a:uLnTx/>
                <a:uFillTx/>
                <a:latin typeface="+mn-lt"/>
                <a:ea typeface="+mn-ea"/>
                <a:cs typeface="+mn-cs"/>
              </a:rPr>
              <a:t>(Evaluation hypotheses, methods, and KPIs</a:t>
            </a:r>
            <a:r>
              <a:rPr kumimoji="1" lang="en-US" altLang="ja-JP" sz="1400" dirty="0">
                <a:solidFill>
                  <a:srgbClr val="FF0000"/>
                </a:solidFill>
                <a:latin typeface="+mn-lt"/>
                <a:cs typeface="+mn-cs"/>
              </a:rPr>
              <a:t>)</a:t>
            </a:r>
            <a:r>
              <a:rPr kumimoji="1" lang="ja-JP" altLang="en-US" sz="1400" dirty="0">
                <a:solidFill>
                  <a:srgbClr val="FF0000"/>
                </a:solidFill>
                <a:latin typeface="+mn-lt"/>
                <a:cs typeface="+mn-cs"/>
              </a:rPr>
              <a:t> </a:t>
            </a:r>
            <a:endParaRPr kumimoji="1" lang="en-US" altLang="ja-JP" sz="1400" dirty="0">
              <a:solidFill>
                <a:srgbClr val="FF0000"/>
              </a:solidFill>
              <a:latin typeface="+mn-lt"/>
              <a:cs typeface="+mn-cs"/>
            </a:endParaRPr>
          </a:p>
        </p:txBody>
      </p:sp>
      <p:graphicFrame>
        <p:nvGraphicFramePr>
          <p:cNvPr id="5" name="表 4">
            <a:extLst>
              <a:ext uri="{FF2B5EF4-FFF2-40B4-BE49-F238E27FC236}">
                <a16:creationId xmlns:a16="http://schemas.microsoft.com/office/drawing/2014/main" id="{CB44440C-67F7-B527-8F11-AC7373B5FB9A}"/>
              </a:ext>
            </a:extLst>
          </p:cNvPr>
          <p:cNvGraphicFramePr>
            <a:graphicFrameLocks noGrp="1"/>
          </p:cNvGraphicFramePr>
          <p:nvPr/>
        </p:nvGraphicFramePr>
        <p:xfrm>
          <a:off x="417000" y="1476000"/>
          <a:ext cx="9072000" cy="5112000"/>
        </p:xfrm>
        <a:graphic>
          <a:graphicData uri="http://schemas.openxmlformats.org/drawingml/2006/table">
            <a:tbl>
              <a:tblPr>
                <a:tableStyleId>{5C22544A-7EE6-4342-B048-85BDC9FD1C3A}</a:tableStyleId>
              </a:tblPr>
              <a:tblGrid>
                <a:gridCol w="1805090">
                  <a:extLst>
                    <a:ext uri="{9D8B030D-6E8A-4147-A177-3AD203B41FA5}">
                      <a16:colId xmlns:a16="http://schemas.microsoft.com/office/drawing/2014/main" val="993115417"/>
                    </a:ext>
                  </a:extLst>
                </a:gridCol>
                <a:gridCol w="7266910">
                  <a:extLst>
                    <a:ext uri="{9D8B030D-6E8A-4147-A177-3AD203B41FA5}">
                      <a16:colId xmlns:a16="http://schemas.microsoft.com/office/drawing/2014/main" val="2234955696"/>
                    </a:ext>
                  </a:extLst>
                </a:gridCol>
              </a:tblGrid>
              <a:tr h="680579">
                <a:tc>
                  <a:txBody>
                    <a:bodyPr/>
                    <a:lstStyle/>
                    <a:p>
                      <a:r>
                        <a:rPr kumimoji="1" lang="en-US" altLang="ja-JP" sz="1200" dirty="0">
                          <a:latin typeface="+mn-lt"/>
                        </a:rPr>
                        <a:t>Summary of Verification</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n-lt"/>
                        </a:rPr>
                        <a:t>Example: Have XX test our product "XX" and obtain the effect of "XX".</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558363">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Evaluation Hypotheses</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n-lt"/>
                        </a:rPr>
                        <a:t>Example: By getting target xx to use your product, you can improve xx as XX.</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1841535">
                <a:tc>
                  <a:txBody>
                    <a:bodyPr/>
                    <a:lstStyle/>
                    <a:p>
                      <a:pPr marL="133350" indent="-133350" algn="l">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Contents and Methods </a:t>
                      </a:r>
                    </a:p>
                    <a:p>
                      <a:pPr marL="133350" indent="-133350" algn="l">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of Verification</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n-lt"/>
                        </a:rPr>
                        <a:t>Example: </a:t>
                      </a:r>
                    </a:p>
                    <a:p>
                      <a:r>
                        <a:rPr kumimoji="1" lang="en-US" altLang="ja-JP" sz="1200" dirty="0">
                          <a:latin typeface="+mn-lt"/>
                        </a:rPr>
                        <a:t>(For what purpose) for the purpose of xx,</a:t>
                      </a:r>
                    </a:p>
                    <a:p>
                      <a:r>
                        <a:rPr kumimoji="1" lang="en-US" altLang="ja-JP" sz="1200" dirty="0">
                          <a:latin typeface="+mn-lt"/>
                        </a:rPr>
                        <a:t>(When) from XX to XX</a:t>
                      </a:r>
                    </a:p>
                    <a:p>
                      <a:r>
                        <a:rPr kumimoji="1" lang="en-US" altLang="ja-JP" sz="1200" dirty="0">
                          <a:latin typeface="+mn-lt"/>
                        </a:rPr>
                        <a:t>(Where) at XX</a:t>
                      </a:r>
                    </a:p>
                    <a:p>
                      <a:r>
                        <a:rPr kumimoji="1" lang="en-US" altLang="ja-JP" sz="1200" dirty="0">
                          <a:latin typeface="+mn-lt"/>
                        </a:rPr>
                        <a:t>(Who) collaborated with XX,</a:t>
                      </a:r>
                    </a:p>
                    <a:p>
                      <a:r>
                        <a:rPr kumimoji="1" lang="en-US" altLang="ja-JP" sz="1200" dirty="0">
                          <a:latin typeface="+mn-lt"/>
                        </a:rPr>
                        <a:t>(How) data is acquired by XX methods, and visualized and verified by XX.</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r h="2031523">
                <a:tc>
                  <a:txBody>
                    <a:bodyPr/>
                    <a:lstStyle/>
                    <a:p>
                      <a:pPr marL="0" indent="0" algn="l">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Key Performance Indicators</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n-lt"/>
                        </a:rPr>
                        <a:t>Example: </a:t>
                      </a:r>
                    </a:p>
                    <a:p>
                      <a:r>
                        <a:rPr kumimoji="1" lang="en-US" altLang="ja-JP" sz="1200" dirty="0">
                          <a:latin typeface="+mn-lt"/>
                        </a:rPr>
                        <a:t>(Quantitative) Improvement rate of XX%.</a:t>
                      </a:r>
                    </a:p>
                    <a:p>
                      <a:r>
                        <a:rPr kumimoji="1" lang="en-US" altLang="ja-JP" sz="1200" dirty="0">
                          <a:latin typeface="+mn-lt"/>
                        </a:rPr>
                        <a:t>(Qualitative) Whether the user's awareness of xx has changed before and after using the service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4938199"/>
                  </a:ext>
                </a:extLst>
              </a:tr>
            </a:tbl>
          </a:graphicData>
        </a:graphic>
      </p:graphicFrame>
    </p:spTree>
    <p:extLst>
      <p:ext uri="{BB962C8B-B14F-4D97-AF65-F5344CB8AC3E}">
        <p14:creationId xmlns:p14="http://schemas.microsoft.com/office/powerpoint/2010/main" val="253157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13</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a:t>
            </a:r>
            <a:r>
              <a:rPr kumimoji="1" lang="ja-JP" altLang="en-US" dirty="0"/>
              <a:t>④（</a:t>
            </a:r>
            <a:r>
              <a:rPr kumimoji="1" lang="en-US" altLang="ja-JP" dirty="0"/>
              <a:t>Schedule</a:t>
            </a:r>
            <a:r>
              <a:rPr kumimoji="1" lang="ja-JP" altLang="en-US" dirty="0"/>
              <a:t>）</a:t>
            </a:r>
          </a:p>
        </p:txBody>
      </p:sp>
      <p:sp>
        <p:nvSpPr>
          <p:cNvPr id="2" name="正方形/長方形 1">
            <a:extLst>
              <a:ext uri="{FF2B5EF4-FFF2-40B4-BE49-F238E27FC236}">
                <a16:creationId xmlns:a16="http://schemas.microsoft.com/office/drawing/2014/main" id="{9BB44299-DDE5-5AD8-6873-6DDF8A6AF691}"/>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Describe the process plan for the preparation and implementation of the PoC.</a:t>
            </a:r>
            <a:br>
              <a:rPr kumimoji="1" lang="en-US" altLang="ja-JP" sz="1400" b="1" i="0" u="none" strike="noStrike" kern="1200" cap="none" spc="0" normalizeH="0" baseline="0" noProof="0" dirty="0">
                <a:ln>
                  <a:noFill/>
                </a:ln>
                <a:solidFill>
                  <a:srgbClr val="FF0000"/>
                </a:solidFill>
                <a:effectLst/>
                <a:uLnTx/>
                <a:uFillTx/>
                <a:latin typeface="+mn-lt"/>
                <a:ea typeface="+mn-ea"/>
                <a:cs typeface="+mn-cs"/>
              </a:rPr>
            </a:br>
            <a:r>
              <a:rPr kumimoji="1" lang="en-US" altLang="ja-JP" sz="1400" i="0" u="none" strike="noStrike" kern="1200" cap="none" spc="0" normalizeH="0" baseline="0" noProof="0" dirty="0">
                <a:ln>
                  <a:noFill/>
                </a:ln>
                <a:solidFill>
                  <a:srgbClr val="FF0000"/>
                </a:solidFill>
                <a:effectLst/>
                <a:uLnTx/>
                <a:uFillTx/>
                <a:latin typeface="+mn-lt"/>
                <a:ea typeface="+mn-ea"/>
                <a:cs typeface="+mn-cs"/>
              </a:rPr>
              <a:t>*You may add rows and columns if necessary.</a:t>
            </a:r>
            <a:endParaRPr kumimoji="1" lang="ja-JP" altLang="en-US" sz="1400" i="0" u="none" strike="noStrike" kern="1200" cap="none" spc="0" normalizeH="0" baseline="0" noProof="0" dirty="0">
              <a:ln>
                <a:noFill/>
              </a:ln>
              <a:solidFill>
                <a:srgbClr val="FF0000"/>
              </a:solidFill>
              <a:effectLst/>
              <a:uLnTx/>
              <a:uFillTx/>
              <a:latin typeface="+mn-lt"/>
              <a:ea typeface="+mn-ea"/>
              <a:cs typeface="+mn-cs"/>
            </a:endParaRPr>
          </a:p>
        </p:txBody>
      </p:sp>
      <p:graphicFrame>
        <p:nvGraphicFramePr>
          <p:cNvPr id="4" name="表 5">
            <a:extLst>
              <a:ext uri="{FF2B5EF4-FFF2-40B4-BE49-F238E27FC236}">
                <a16:creationId xmlns:a16="http://schemas.microsoft.com/office/drawing/2014/main" id="{2248E979-1EF2-A090-3BFE-DF9754C63414}"/>
              </a:ext>
            </a:extLst>
          </p:cNvPr>
          <p:cNvGraphicFramePr>
            <a:graphicFrameLocks noGrp="1"/>
          </p:cNvGraphicFramePr>
          <p:nvPr/>
        </p:nvGraphicFramePr>
        <p:xfrm>
          <a:off x="415925" y="1484313"/>
          <a:ext cx="9074150" cy="4879955"/>
        </p:xfrm>
        <a:graphic>
          <a:graphicData uri="http://schemas.openxmlformats.org/drawingml/2006/table">
            <a:tbl>
              <a:tblPr firstRow="1" bandRow="1">
                <a:tableStyleId>{073A0DAA-6AF3-43AB-8588-CEC1D06C72B9}</a:tableStyleId>
              </a:tblPr>
              <a:tblGrid>
                <a:gridCol w="5532591">
                  <a:extLst>
                    <a:ext uri="{9D8B030D-6E8A-4147-A177-3AD203B41FA5}">
                      <a16:colId xmlns:a16="http://schemas.microsoft.com/office/drawing/2014/main" val="831216612"/>
                    </a:ext>
                  </a:extLst>
                </a:gridCol>
                <a:gridCol w="505937">
                  <a:extLst>
                    <a:ext uri="{9D8B030D-6E8A-4147-A177-3AD203B41FA5}">
                      <a16:colId xmlns:a16="http://schemas.microsoft.com/office/drawing/2014/main" val="3319093358"/>
                    </a:ext>
                  </a:extLst>
                </a:gridCol>
                <a:gridCol w="505937">
                  <a:extLst>
                    <a:ext uri="{9D8B030D-6E8A-4147-A177-3AD203B41FA5}">
                      <a16:colId xmlns:a16="http://schemas.microsoft.com/office/drawing/2014/main" val="2468418925"/>
                    </a:ext>
                  </a:extLst>
                </a:gridCol>
                <a:gridCol w="505937">
                  <a:extLst>
                    <a:ext uri="{9D8B030D-6E8A-4147-A177-3AD203B41FA5}">
                      <a16:colId xmlns:a16="http://schemas.microsoft.com/office/drawing/2014/main" val="1540867494"/>
                    </a:ext>
                  </a:extLst>
                </a:gridCol>
                <a:gridCol w="505937">
                  <a:extLst>
                    <a:ext uri="{9D8B030D-6E8A-4147-A177-3AD203B41FA5}">
                      <a16:colId xmlns:a16="http://schemas.microsoft.com/office/drawing/2014/main" val="3533572968"/>
                    </a:ext>
                  </a:extLst>
                </a:gridCol>
                <a:gridCol w="505937">
                  <a:extLst>
                    <a:ext uri="{9D8B030D-6E8A-4147-A177-3AD203B41FA5}">
                      <a16:colId xmlns:a16="http://schemas.microsoft.com/office/drawing/2014/main" val="3431991985"/>
                    </a:ext>
                  </a:extLst>
                </a:gridCol>
                <a:gridCol w="505937">
                  <a:extLst>
                    <a:ext uri="{9D8B030D-6E8A-4147-A177-3AD203B41FA5}">
                      <a16:colId xmlns:a16="http://schemas.microsoft.com/office/drawing/2014/main" val="3234099468"/>
                    </a:ext>
                  </a:extLst>
                </a:gridCol>
                <a:gridCol w="505937">
                  <a:extLst>
                    <a:ext uri="{9D8B030D-6E8A-4147-A177-3AD203B41FA5}">
                      <a16:colId xmlns:a16="http://schemas.microsoft.com/office/drawing/2014/main" val="3674564287"/>
                    </a:ext>
                  </a:extLst>
                </a:gridCol>
              </a:tblGrid>
              <a:tr h="527563">
                <a:tc>
                  <a:txBody>
                    <a:bodyPr/>
                    <a:lstStyle/>
                    <a:p>
                      <a:pPr algn="ctr"/>
                      <a:r>
                        <a:rPr kumimoji="1" lang="en-US" altLang="ja-JP" sz="1200" b="0" dirty="0">
                          <a:solidFill>
                            <a:schemeClr val="tx1"/>
                          </a:solidFill>
                          <a:latin typeface="+mn-lt"/>
                          <a:ea typeface="+mj-ea"/>
                          <a:cs typeface="Calibri Light" panose="020F0302020204030204" pitchFamily="34" charset="0"/>
                        </a:rPr>
                        <a:t>Items related to the preparation and implementation of the proof of concept</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Sep.</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Oct.</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Nov.</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Dec.</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Jan.</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Feb.</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Mar.</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670481228"/>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246094167"/>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818439343"/>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684398024"/>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510128239"/>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51722073"/>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398092750"/>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532232151"/>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496307149"/>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188464444"/>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586190286"/>
                  </a:ext>
                </a:extLst>
              </a:tr>
              <a:tr h="395672">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2596506993"/>
                  </a:ext>
                </a:extLst>
              </a:tr>
            </a:tbl>
          </a:graphicData>
        </a:graphic>
      </p:graphicFrame>
    </p:spTree>
    <p:extLst>
      <p:ext uri="{BB962C8B-B14F-4D97-AF65-F5344CB8AC3E}">
        <p14:creationId xmlns:p14="http://schemas.microsoft.com/office/powerpoint/2010/main" val="1325507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14</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a:t>
            </a:r>
            <a:r>
              <a:rPr kumimoji="1" lang="ja-JP" altLang="en-US" dirty="0"/>
              <a:t>⑤（</a:t>
            </a:r>
            <a:r>
              <a:rPr lang="en-US" altLang="ja-JP" dirty="0"/>
              <a:t>Costs</a:t>
            </a:r>
            <a:r>
              <a:rPr kumimoji="1" lang="ja-JP" altLang="en-US" dirty="0"/>
              <a:t>）</a:t>
            </a:r>
          </a:p>
        </p:txBody>
      </p:sp>
      <p:sp>
        <p:nvSpPr>
          <p:cNvPr id="2" name="正方形/長方形 1">
            <a:extLst>
              <a:ext uri="{FF2B5EF4-FFF2-40B4-BE49-F238E27FC236}">
                <a16:creationId xmlns:a16="http://schemas.microsoft.com/office/drawing/2014/main" id="{CCDADF74-F0B4-7EC0-E2FD-3CD0E90E1544}"/>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List the estimated costs of implementing the </a:t>
            </a:r>
            <a:r>
              <a:rPr kumimoji="1" lang="en-US" altLang="ja-JP" sz="1400" b="1" dirty="0">
                <a:solidFill>
                  <a:srgbClr val="FF0000"/>
                </a:solidFill>
                <a:latin typeface="+mn-lt"/>
                <a:cs typeface="+mn-cs"/>
              </a:rPr>
              <a:t>proof of concept</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 List costs by referring to following example items below.</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 (e.g., system customization costs, system operation costs, product usage fees, personnel costs related to the project, communication-related costs, etc.)</a:t>
            </a:r>
            <a:br>
              <a:rPr kumimoji="1" lang="en-US" altLang="ja-JP" sz="1400" b="1" i="0" u="none" strike="noStrike" kern="1200" cap="none" spc="0" normalizeH="0" baseline="0" noProof="0" dirty="0">
                <a:ln>
                  <a:noFill/>
                </a:ln>
                <a:solidFill>
                  <a:srgbClr val="FF0000"/>
                </a:solidFill>
                <a:effectLst/>
                <a:uLnTx/>
                <a:uFillTx/>
                <a:latin typeface="+mn-lt"/>
                <a:ea typeface="+mn-ea"/>
                <a:cs typeface="+mn-cs"/>
              </a:rPr>
            </a:br>
            <a:r>
              <a:rPr kumimoji="1" lang="en-US" altLang="ja-JP" sz="1400" dirty="0">
                <a:solidFill>
                  <a:srgbClr val="FF0000"/>
                </a:solidFill>
                <a:latin typeface="+mn-lt"/>
                <a:cs typeface="+mn-cs"/>
              </a:rPr>
              <a:t>*You may add rows and columns if necessary.</a:t>
            </a:r>
          </a:p>
        </p:txBody>
      </p:sp>
      <p:graphicFrame>
        <p:nvGraphicFramePr>
          <p:cNvPr id="4" name="表 5">
            <a:extLst>
              <a:ext uri="{FF2B5EF4-FFF2-40B4-BE49-F238E27FC236}">
                <a16:creationId xmlns:a16="http://schemas.microsoft.com/office/drawing/2014/main" id="{8251A12A-E9AD-9FB9-D421-2F294173B9B4}"/>
              </a:ext>
            </a:extLst>
          </p:cNvPr>
          <p:cNvGraphicFramePr>
            <a:graphicFrameLocks noGrp="1"/>
          </p:cNvGraphicFramePr>
          <p:nvPr/>
        </p:nvGraphicFramePr>
        <p:xfrm>
          <a:off x="415925" y="1696389"/>
          <a:ext cx="9071999" cy="4891611"/>
        </p:xfrm>
        <a:graphic>
          <a:graphicData uri="http://schemas.openxmlformats.org/drawingml/2006/table">
            <a:tbl>
              <a:tblPr firstRow="1" bandRow="1">
                <a:noFill/>
                <a:tableStyleId>{073A0DAA-6AF3-43AB-8588-CEC1D06C72B9}</a:tableStyleId>
              </a:tblPr>
              <a:tblGrid>
                <a:gridCol w="2559929">
                  <a:extLst>
                    <a:ext uri="{9D8B030D-6E8A-4147-A177-3AD203B41FA5}">
                      <a16:colId xmlns:a16="http://schemas.microsoft.com/office/drawing/2014/main" val="831216612"/>
                    </a:ext>
                  </a:extLst>
                </a:gridCol>
                <a:gridCol w="5221139">
                  <a:extLst>
                    <a:ext uri="{9D8B030D-6E8A-4147-A177-3AD203B41FA5}">
                      <a16:colId xmlns:a16="http://schemas.microsoft.com/office/drawing/2014/main" val="3319093358"/>
                    </a:ext>
                  </a:extLst>
                </a:gridCol>
                <a:gridCol w="1290931">
                  <a:extLst>
                    <a:ext uri="{9D8B030D-6E8A-4147-A177-3AD203B41FA5}">
                      <a16:colId xmlns:a16="http://schemas.microsoft.com/office/drawing/2014/main" val="1540867494"/>
                    </a:ext>
                  </a:extLst>
                </a:gridCol>
              </a:tblGrid>
              <a:tr h="300099">
                <a:tc>
                  <a:txBody>
                    <a:bodyPr/>
                    <a:lstStyle/>
                    <a:p>
                      <a:pPr algn="ctr"/>
                      <a:r>
                        <a:rPr kumimoji="1" lang="en-US" altLang="ja-JP" sz="1200" b="0" dirty="0">
                          <a:solidFill>
                            <a:schemeClr val="tx1"/>
                          </a:solidFill>
                          <a:latin typeface="+mn-lt"/>
                          <a:ea typeface="+mj-ea"/>
                          <a:cs typeface="Calibri Light" panose="020F0302020204030204" pitchFamily="34" charset="0"/>
                        </a:rPr>
                        <a:t>Cost items</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Details</a:t>
                      </a:r>
                      <a:endParaRPr kumimoji="1" lang="ja-JP" altLang="en-US" sz="1200" b="0" dirty="0">
                        <a:solidFill>
                          <a:schemeClr val="tx1"/>
                        </a:solidFill>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0" dirty="0">
                          <a:solidFill>
                            <a:schemeClr val="tx1"/>
                          </a:solidFill>
                          <a:latin typeface="+mn-lt"/>
                          <a:ea typeface="+mj-ea"/>
                          <a:cs typeface="Calibri Light" panose="020F0302020204030204" pitchFamily="34" charset="0"/>
                        </a:rPr>
                        <a:t>Costs(\)</a:t>
                      </a:r>
                      <a:endParaRPr kumimoji="1" lang="ja-JP" altLang="en-US" sz="1200" b="0" baseline="30000" dirty="0">
                        <a:solidFill>
                          <a:schemeClr val="tx1"/>
                        </a:solidFill>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670481228"/>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094167"/>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8439343"/>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398024"/>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1558491"/>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5458156"/>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190898"/>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944339"/>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6194340"/>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727106"/>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664408"/>
                  </a:ext>
                </a:extLst>
              </a:tr>
              <a:tr h="382626">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Yu Gothic UI"/>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200" b="0" i="0" u="none" strike="noStrike" kern="1200" cap="none" spc="0" normalizeH="0" baseline="0" noProof="0" dirty="0">
                          <a:ln>
                            <a:noFill/>
                          </a:ln>
                          <a:solidFill>
                            <a:prstClr val="black"/>
                          </a:solidFill>
                          <a:effectLst/>
                          <a:uLnTx/>
                          <a:uFillTx/>
                          <a:latin typeface="+mn-lt"/>
                          <a:ea typeface="+mn-ea"/>
                          <a:cs typeface="Calibri Light" panose="020F0302020204030204" pitchFamily="34" charset="0"/>
                        </a:rPr>
                        <a:t>XX</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237938"/>
                  </a:ext>
                </a:extLst>
              </a:tr>
              <a:tr h="382626">
                <a:tc>
                  <a:txBody>
                    <a:bodyPr/>
                    <a:lstStyle/>
                    <a:p>
                      <a:pPr algn="ctr"/>
                      <a:r>
                        <a:rPr kumimoji="1" lang="en-US" altLang="ja-JP" sz="1200" dirty="0">
                          <a:latin typeface="+mn-lt"/>
                          <a:ea typeface="+mj-ea"/>
                          <a:cs typeface="Calibri Light" panose="020F0302020204030204" pitchFamily="34" charset="0"/>
                        </a:rPr>
                        <a:t>Total</a:t>
                      </a: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latin typeface="+mn-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22073"/>
                  </a:ext>
                </a:extLst>
              </a:tr>
            </a:tbl>
          </a:graphicData>
        </a:graphic>
      </p:graphicFrame>
    </p:spTree>
    <p:extLst>
      <p:ext uri="{BB962C8B-B14F-4D97-AF65-F5344CB8AC3E}">
        <p14:creationId xmlns:p14="http://schemas.microsoft.com/office/powerpoint/2010/main" val="3184058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a:extLst>
              <a:ext uri="{FF2B5EF4-FFF2-40B4-BE49-F238E27FC236}">
                <a16:creationId xmlns:a16="http://schemas.microsoft.com/office/drawing/2014/main" id="{1E413D5C-7400-019E-2960-DD3E84E22136}"/>
              </a:ext>
            </a:extLst>
          </p:cNvPr>
          <p:cNvSpPr/>
          <p:nvPr/>
        </p:nvSpPr>
        <p:spPr bwMode="gray">
          <a:xfrm>
            <a:off x="415926" y="1653513"/>
            <a:ext cx="9072000" cy="4934487"/>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Example</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p>
        </p:txBody>
      </p:sp>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15</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Contents of the PoC </a:t>
            </a:r>
            <a:r>
              <a:rPr kumimoji="1" lang="ja-JP" altLang="en-US" dirty="0"/>
              <a:t>⑥（</a:t>
            </a:r>
            <a:r>
              <a:rPr kumimoji="1" lang="en-US" altLang="ja-JP" dirty="0"/>
              <a:t>teams and Members</a:t>
            </a:r>
            <a:r>
              <a:rPr kumimoji="1" lang="ja-JP" altLang="en-US" dirty="0"/>
              <a:t>）</a:t>
            </a:r>
          </a:p>
        </p:txBody>
      </p:sp>
      <p:sp>
        <p:nvSpPr>
          <p:cNvPr id="2" name="正方形/長方形 1">
            <a:extLst>
              <a:ext uri="{FF2B5EF4-FFF2-40B4-BE49-F238E27FC236}">
                <a16:creationId xmlns:a16="http://schemas.microsoft.com/office/drawing/2014/main" id="{A4CC28F9-D9E8-3AAA-614B-BA81E7915C54}"/>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implementation system for the preparation and implementation of the proof of concept.</a:t>
            </a:r>
            <a:br>
              <a:rPr kumimoji="1" lang="en-US" altLang="ja-JP" sz="1400" b="1" i="0" u="none" strike="noStrike" kern="1200" cap="none" spc="0" normalizeH="0" baseline="0" noProof="0" dirty="0">
                <a:ln>
                  <a:noFill/>
                </a:ln>
                <a:solidFill>
                  <a:srgbClr val="FF0000"/>
                </a:solidFill>
                <a:effectLst/>
                <a:uLnTx/>
                <a:uFillTx/>
                <a:latin typeface="+mn-lt"/>
                <a:ea typeface="+mn-ea"/>
                <a:cs typeface="+mn-cs"/>
              </a:rPr>
            </a:br>
            <a:r>
              <a:rPr kumimoji="1" lang="en-US" altLang="ja-JP" sz="1400" i="0" u="none" strike="noStrike" kern="1200" cap="none" spc="0" normalizeH="0" baseline="0" noProof="0" dirty="0">
                <a:ln>
                  <a:noFill/>
                </a:ln>
                <a:solidFill>
                  <a:srgbClr val="FF0000"/>
                </a:solidFill>
                <a:effectLst/>
                <a:uLnTx/>
                <a:uFillTx/>
                <a:latin typeface="+mn-lt"/>
                <a:ea typeface="+mn-ea"/>
                <a:cs typeface="+mn-cs"/>
              </a:rPr>
              <a:t>*Also describe the English level of each person. </a:t>
            </a:r>
            <a:br>
              <a:rPr kumimoji="1" lang="en-US" altLang="ja-JP" sz="1400" i="0" u="none" strike="noStrike" kern="1200" cap="none" spc="0" normalizeH="0" baseline="0" noProof="0" dirty="0">
                <a:ln>
                  <a:noFill/>
                </a:ln>
                <a:solidFill>
                  <a:srgbClr val="FF0000"/>
                </a:solidFill>
                <a:effectLst/>
                <a:uLnTx/>
                <a:uFillTx/>
                <a:latin typeface="+mn-lt"/>
                <a:ea typeface="+mn-ea"/>
                <a:cs typeface="+mn-cs"/>
              </a:rPr>
            </a:br>
            <a:r>
              <a:rPr kumimoji="1" lang="en-US" altLang="ja-JP" sz="1400" i="0" u="none" strike="noStrike" kern="1200" cap="none" spc="0" normalizeH="0" baseline="0" noProof="0" dirty="0">
                <a:ln>
                  <a:noFill/>
                </a:ln>
                <a:solidFill>
                  <a:srgbClr val="FF0000"/>
                </a:solidFill>
                <a:effectLst/>
                <a:uLnTx/>
                <a:uFillTx/>
                <a:latin typeface="+mn-lt"/>
                <a:ea typeface="+mn-ea"/>
                <a:cs typeface="+mn-cs"/>
              </a:rPr>
              <a:t>*Enclose the person(s) staying on site in a box.</a:t>
            </a:r>
          </a:p>
        </p:txBody>
      </p:sp>
      <p:cxnSp>
        <p:nvCxnSpPr>
          <p:cNvPr id="5" name="直線コネクタ 4">
            <a:extLst>
              <a:ext uri="{FF2B5EF4-FFF2-40B4-BE49-F238E27FC236}">
                <a16:creationId xmlns:a16="http://schemas.microsoft.com/office/drawing/2014/main" id="{10E0C756-430C-66BB-7AB0-107EFA994FED}"/>
              </a:ext>
            </a:extLst>
          </p:cNvPr>
          <p:cNvCxnSpPr>
            <a:cxnSpLocks/>
            <a:stCxn id="21" idx="2"/>
            <a:endCxn id="15" idx="0"/>
          </p:cNvCxnSpPr>
          <p:nvPr/>
        </p:nvCxnSpPr>
        <p:spPr>
          <a:xfrm>
            <a:off x="4990275" y="2824889"/>
            <a:ext cx="0" cy="187267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278C62B9-820D-79BD-3B97-C21171BD934F}"/>
              </a:ext>
            </a:extLst>
          </p:cNvPr>
          <p:cNvGrpSpPr/>
          <p:nvPr/>
        </p:nvGrpSpPr>
        <p:grpSpPr>
          <a:xfrm>
            <a:off x="2761585" y="1696399"/>
            <a:ext cx="4457380" cy="1128490"/>
            <a:chOff x="416999" y="1484313"/>
            <a:chExt cx="4356000" cy="1105365"/>
          </a:xfrm>
        </p:grpSpPr>
        <p:sp>
          <p:nvSpPr>
            <p:cNvPr id="21" name="Rectangle 7">
              <a:extLst>
                <a:ext uri="{FF2B5EF4-FFF2-40B4-BE49-F238E27FC236}">
                  <a16:creationId xmlns:a16="http://schemas.microsoft.com/office/drawing/2014/main" id="{E74432C7-A2D3-6ABD-3F1F-BEA57200B952}"/>
                </a:ext>
              </a:extLst>
            </p:cNvPr>
            <p:cNvSpPr>
              <a:spLocks noChangeArrowheads="1"/>
            </p:cNvSpPr>
            <p:nvPr/>
          </p:nvSpPr>
          <p:spPr bwMode="gray">
            <a:xfrm>
              <a:off x="416999" y="1844313"/>
              <a:ext cx="4356000" cy="745365"/>
            </a:xfrm>
            <a:prstGeom prst="rect">
              <a:avLst/>
            </a:prstGeom>
            <a:solidFill>
              <a:schemeClr val="bg1"/>
            </a:solidFill>
            <a:ln w="12700" algn="ctr">
              <a:solidFill>
                <a:srgbClr val="8C8C8C"/>
              </a:solidFill>
              <a:miter lim="800000"/>
              <a:headEnd/>
              <a:tailEnd/>
            </a:ln>
            <a:effectLst/>
          </p:spPr>
          <p:txBody>
            <a:bodyPr wrap="square" lIns="72000" tIns="72000" rIns="72000" bIns="72000" anchor="t" anchorCtr="0">
              <a:spAutoFit/>
            </a:bodyPr>
            <a:lstStyle/>
            <a:p>
              <a:pPr marL="171450" indent="-171450" fontAlgn="auto">
                <a:spcBef>
                  <a:spcPts val="0"/>
                </a:spcBef>
                <a:spcAft>
                  <a:spcPts val="0"/>
                </a:spcAft>
                <a:buClr>
                  <a:srgbClr val="000000"/>
                </a:buClr>
                <a:buFont typeface="Wingdings" panose="05000000000000000000" pitchFamily="2" charset="2"/>
                <a:buChar char="n"/>
              </a:pPr>
              <a:r>
                <a:rPr kumimoji="1" lang="en-US" altLang="ja-JP" sz="1000" b="1" dirty="0">
                  <a:solidFill>
                    <a:srgbClr val="000000"/>
                  </a:solidFill>
                  <a:latin typeface="Calibri Light" panose="020F0302020204030204" pitchFamily="34" charset="0"/>
                  <a:ea typeface="+mj-ea"/>
                  <a:cs typeface="Calibri Light" panose="020F0302020204030204" pitchFamily="34" charset="0"/>
                </a:rPr>
                <a:t>Name</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Title</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Person finally responsible for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Career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English level (beginner, daily conversation level, business level, native level)</a:t>
              </a:r>
              <a:endParaRPr kumimoji="1" lang="ja-JP" altLang="en-US" sz="1000" dirty="0">
                <a:solidFill>
                  <a:srgbClr val="000000"/>
                </a:solidFill>
                <a:latin typeface="Calibri Light" panose="020F0302020204030204" pitchFamily="34" charset="0"/>
                <a:ea typeface="+mj-ea"/>
                <a:cs typeface="Calibri Light" panose="020F0302020204030204" pitchFamily="34" charset="0"/>
              </a:endParaRPr>
            </a:p>
          </p:txBody>
        </p:sp>
        <p:sp>
          <p:nvSpPr>
            <p:cNvPr id="22" name="Text Box 8">
              <a:extLst>
                <a:ext uri="{FF2B5EF4-FFF2-40B4-BE49-F238E27FC236}">
                  <a16:creationId xmlns:a16="http://schemas.microsoft.com/office/drawing/2014/main" id="{FDDE1D41-0A7A-70A5-8A29-E22DA6CE9E1A}"/>
                </a:ext>
              </a:extLst>
            </p:cNvPr>
            <p:cNvSpPr txBox="1">
              <a:spLocks noChangeArrowheads="1"/>
            </p:cNvSpPr>
            <p:nvPr/>
          </p:nvSpPr>
          <p:spPr bwMode="gray">
            <a:xfrm>
              <a:off x="416999" y="1484313"/>
              <a:ext cx="4356000" cy="360000"/>
            </a:xfrm>
            <a:prstGeom prst="rect">
              <a:avLst/>
            </a:prstGeom>
            <a:solidFill>
              <a:srgbClr val="8C8C8C"/>
            </a:solidFill>
            <a:ln w="12700" algn="ctr">
              <a:solidFill>
                <a:srgbClr val="8C8C8C"/>
              </a:solidFill>
              <a:miter lim="800000"/>
              <a:headEnd/>
              <a:tailEnd type="none" w="sm" len="med"/>
            </a:ln>
            <a:effectLst/>
          </p:spPr>
          <p:txBody>
            <a:bodyPr wrap="none" lIns="72000" tIns="72000" rIns="72000" bIns="72000" anchor="ctr" anchorCtr="0">
              <a:noAutofit/>
            </a:bodyPr>
            <a:lstStyle/>
            <a:p>
              <a:pPr algn="ctr" fontAlgn="auto">
                <a:lnSpc>
                  <a:spcPct val="95000"/>
                </a:lnSpc>
                <a:spcBef>
                  <a:spcPts val="0"/>
                </a:spcBef>
                <a:spcAft>
                  <a:spcPts val="0"/>
                </a:spcAft>
              </a:pPr>
              <a:r>
                <a:rPr kumimoji="1" lang="en-US" altLang="ja-JP" sz="1000" b="1" dirty="0">
                  <a:solidFill>
                    <a:schemeClr val="bg1"/>
                  </a:solidFill>
                  <a:latin typeface="Calibri Light" panose="020F0302020204030204" pitchFamily="34" charset="0"/>
                  <a:ea typeface="+mj-ea"/>
                  <a:cs typeface="Calibri Light" panose="020F0302020204030204" pitchFamily="34" charset="0"/>
                </a:rPr>
                <a:t>person finally responsible for </a:t>
              </a:r>
              <a:endParaRPr kumimoji="1" lang="ja-JP" altLang="en-US" sz="1000" b="1" dirty="0">
                <a:solidFill>
                  <a:schemeClr val="bg1"/>
                </a:solidFill>
                <a:latin typeface="Calibri Light" panose="020F0302020204030204" pitchFamily="34" charset="0"/>
                <a:ea typeface="+mj-ea"/>
                <a:cs typeface="Calibri Light" panose="020F0302020204030204" pitchFamily="34" charset="0"/>
              </a:endParaRPr>
            </a:p>
          </p:txBody>
        </p:sp>
      </p:grpSp>
      <p:grpSp>
        <p:nvGrpSpPr>
          <p:cNvPr id="8" name="グループ化 7">
            <a:extLst>
              <a:ext uri="{FF2B5EF4-FFF2-40B4-BE49-F238E27FC236}">
                <a16:creationId xmlns:a16="http://schemas.microsoft.com/office/drawing/2014/main" id="{C26E3082-4424-4615-B453-4D7B33BE62D7}"/>
              </a:ext>
            </a:extLst>
          </p:cNvPr>
          <p:cNvGrpSpPr/>
          <p:nvPr/>
        </p:nvGrpSpPr>
        <p:grpSpPr>
          <a:xfrm>
            <a:off x="2761585" y="3031170"/>
            <a:ext cx="4457380" cy="1128490"/>
            <a:chOff x="416999" y="2811821"/>
            <a:chExt cx="4356000" cy="1105365"/>
          </a:xfrm>
        </p:grpSpPr>
        <p:sp>
          <p:nvSpPr>
            <p:cNvPr id="19" name="Rectangle 7">
              <a:extLst>
                <a:ext uri="{FF2B5EF4-FFF2-40B4-BE49-F238E27FC236}">
                  <a16:creationId xmlns:a16="http://schemas.microsoft.com/office/drawing/2014/main" id="{2A4F0628-8356-4F58-B34F-ABD190FB9228}"/>
                </a:ext>
              </a:extLst>
            </p:cNvPr>
            <p:cNvSpPr>
              <a:spLocks noChangeArrowheads="1"/>
            </p:cNvSpPr>
            <p:nvPr/>
          </p:nvSpPr>
          <p:spPr bwMode="gray">
            <a:xfrm>
              <a:off x="416999" y="3171821"/>
              <a:ext cx="4356000" cy="745365"/>
            </a:xfrm>
            <a:prstGeom prst="rect">
              <a:avLst/>
            </a:prstGeom>
            <a:solidFill>
              <a:schemeClr val="bg1"/>
            </a:solidFill>
            <a:ln w="12700" algn="ctr">
              <a:solidFill>
                <a:srgbClr val="8C8C8C"/>
              </a:solidFill>
              <a:miter lim="800000"/>
              <a:headEnd/>
              <a:tailEnd/>
            </a:ln>
            <a:effectLst/>
          </p:spPr>
          <p:txBody>
            <a:bodyPr wrap="square" lIns="72000" tIns="72000" rIns="72000" bIns="72000" anchor="t" anchorCtr="0">
              <a:spAutoFit/>
            </a:bodyPr>
            <a:lstStyle/>
            <a:p>
              <a:pPr marL="171450" indent="-171450" fontAlgn="auto">
                <a:spcBef>
                  <a:spcPts val="0"/>
                </a:spcBef>
                <a:spcAft>
                  <a:spcPts val="0"/>
                </a:spcAft>
                <a:buClr>
                  <a:srgbClr val="000000"/>
                </a:buClr>
                <a:buFont typeface="Wingdings" panose="05000000000000000000" pitchFamily="2" charset="2"/>
                <a:buChar char="n"/>
              </a:pPr>
              <a:r>
                <a:rPr kumimoji="1" lang="en-US" altLang="ja-JP" sz="1000" b="1" dirty="0">
                  <a:solidFill>
                    <a:srgbClr val="000000"/>
                  </a:solidFill>
                  <a:latin typeface="Calibri Light" panose="020F0302020204030204" pitchFamily="34" charset="0"/>
                  <a:ea typeface="+mj-ea"/>
                  <a:cs typeface="Calibri Light" panose="020F0302020204030204" pitchFamily="34" charset="0"/>
                </a:rPr>
                <a:t>Name</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title</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On-site responsibility for progress and quality control of all operations</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Career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English level (beginner, daily conversation level, business level, native level)</a:t>
              </a:r>
              <a:endParaRPr kumimoji="1" lang="ja-JP" altLang="en-US" sz="1000" dirty="0">
                <a:solidFill>
                  <a:srgbClr val="000000"/>
                </a:solidFill>
                <a:latin typeface="Calibri Light" panose="020F0302020204030204" pitchFamily="34" charset="0"/>
                <a:ea typeface="+mj-ea"/>
                <a:cs typeface="Calibri Light" panose="020F0302020204030204" pitchFamily="34" charset="0"/>
              </a:endParaRPr>
            </a:p>
          </p:txBody>
        </p:sp>
        <p:sp>
          <p:nvSpPr>
            <p:cNvPr id="20" name="Text Box 8">
              <a:extLst>
                <a:ext uri="{FF2B5EF4-FFF2-40B4-BE49-F238E27FC236}">
                  <a16:creationId xmlns:a16="http://schemas.microsoft.com/office/drawing/2014/main" id="{7B23267E-9B8C-6863-0929-12545D9A6697}"/>
                </a:ext>
              </a:extLst>
            </p:cNvPr>
            <p:cNvSpPr txBox="1">
              <a:spLocks noChangeArrowheads="1"/>
            </p:cNvSpPr>
            <p:nvPr/>
          </p:nvSpPr>
          <p:spPr bwMode="gray">
            <a:xfrm>
              <a:off x="416999" y="2811821"/>
              <a:ext cx="4356000" cy="360000"/>
            </a:xfrm>
            <a:prstGeom prst="rect">
              <a:avLst/>
            </a:prstGeom>
            <a:solidFill>
              <a:srgbClr val="8C8C8C"/>
            </a:solidFill>
            <a:ln w="12700" algn="ctr">
              <a:solidFill>
                <a:srgbClr val="8C8C8C"/>
              </a:solidFill>
              <a:miter lim="800000"/>
              <a:headEnd/>
              <a:tailEnd type="none" w="sm" len="med"/>
            </a:ln>
            <a:effectLst/>
          </p:spPr>
          <p:txBody>
            <a:bodyPr wrap="none" lIns="72000" tIns="72000" rIns="72000" bIns="72000"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en-US" altLang="ja-JP" sz="1000" dirty="0">
                  <a:latin typeface="Calibri Light" panose="020F0302020204030204" pitchFamily="34" charset="0"/>
                  <a:ea typeface="+mj-ea"/>
                  <a:cs typeface="Calibri Light" panose="020F0302020204030204" pitchFamily="34" charset="0"/>
                </a:rPr>
                <a:t>Project Manager </a:t>
              </a:r>
              <a:endParaRPr lang="ja-JP" altLang="en-US" sz="1000" dirty="0">
                <a:latin typeface="Calibri Light" panose="020F0302020204030204" pitchFamily="34" charset="0"/>
                <a:ea typeface="+mj-ea"/>
                <a:cs typeface="Calibri Light" panose="020F0302020204030204" pitchFamily="34" charset="0"/>
              </a:endParaRPr>
            </a:p>
          </p:txBody>
        </p:sp>
      </p:grpSp>
      <p:grpSp>
        <p:nvGrpSpPr>
          <p:cNvPr id="9" name="グループ化 8">
            <a:extLst>
              <a:ext uri="{FF2B5EF4-FFF2-40B4-BE49-F238E27FC236}">
                <a16:creationId xmlns:a16="http://schemas.microsoft.com/office/drawing/2014/main" id="{4FE3C6A3-0DD2-84DC-0593-3F6EEB93166B}"/>
              </a:ext>
            </a:extLst>
          </p:cNvPr>
          <p:cNvGrpSpPr/>
          <p:nvPr/>
        </p:nvGrpSpPr>
        <p:grpSpPr>
          <a:xfrm>
            <a:off x="716686" y="4697559"/>
            <a:ext cx="2676815" cy="1282379"/>
            <a:chOff x="416999" y="4616408"/>
            <a:chExt cx="4356000" cy="1256100"/>
          </a:xfrm>
        </p:grpSpPr>
        <p:sp>
          <p:nvSpPr>
            <p:cNvPr id="17" name="Text Box 8">
              <a:extLst>
                <a:ext uri="{FF2B5EF4-FFF2-40B4-BE49-F238E27FC236}">
                  <a16:creationId xmlns:a16="http://schemas.microsoft.com/office/drawing/2014/main" id="{846E1668-01E0-2ED7-F277-4357B56B314D}"/>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72000" tIns="72000" rIns="72000" bIns="72000"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en-US" altLang="ja-JP" sz="1000" dirty="0">
                  <a:latin typeface="Calibri Light" panose="020F0302020204030204" pitchFamily="34" charset="0"/>
                  <a:ea typeface="+mj-ea"/>
                  <a:cs typeface="Calibri Light" panose="020F0302020204030204" pitchFamily="34" charset="0"/>
                </a:rPr>
                <a:t>Development Team</a:t>
              </a:r>
              <a:endParaRPr lang="ja-JP" altLang="en-US" sz="1000" dirty="0">
                <a:latin typeface="Calibri Light" panose="020F0302020204030204" pitchFamily="34" charset="0"/>
                <a:ea typeface="+mj-ea"/>
                <a:cs typeface="Calibri Light" panose="020F0302020204030204" pitchFamily="34" charset="0"/>
              </a:endParaRPr>
            </a:p>
          </p:txBody>
        </p:sp>
        <p:sp>
          <p:nvSpPr>
            <p:cNvPr id="18" name="Rectangle 7">
              <a:extLst>
                <a:ext uri="{FF2B5EF4-FFF2-40B4-BE49-F238E27FC236}">
                  <a16:creationId xmlns:a16="http://schemas.microsoft.com/office/drawing/2014/main" id="{B8ACB61C-6CFE-2FB7-E617-F41733600F0A}"/>
                </a:ext>
              </a:extLst>
            </p:cNvPr>
            <p:cNvSpPr>
              <a:spLocks noChangeArrowheads="1"/>
            </p:cNvSpPr>
            <p:nvPr/>
          </p:nvSpPr>
          <p:spPr bwMode="gray">
            <a:xfrm>
              <a:off x="416999" y="4976408"/>
              <a:ext cx="4356000" cy="896100"/>
            </a:xfrm>
            <a:prstGeom prst="rect">
              <a:avLst/>
            </a:prstGeom>
            <a:solidFill>
              <a:schemeClr val="bg1"/>
            </a:solidFill>
            <a:ln w="12700" algn="ctr">
              <a:solidFill>
                <a:srgbClr val="8C8C8C"/>
              </a:solidFill>
              <a:miter lim="800000"/>
              <a:headEnd/>
              <a:tailEnd/>
            </a:ln>
            <a:effectLst/>
          </p:spPr>
          <p:txBody>
            <a:bodyPr wrap="square" lIns="72000" tIns="72000" rIns="72000" bIns="72000" anchor="t" anchorCtr="0">
              <a:spAutoFit/>
            </a:bodyPr>
            <a:lstStyle/>
            <a:p>
              <a:pPr marL="171450" indent="-171450" fontAlgn="auto">
                <a:spcBef>
                  <a:spcPts val="0"/>
                </a:spcBef>
                <a:spcAft>
                  <a:spcPts val="0"/>
                </a:spcAft>
                <a:buClr>
                  <a:srgbClr val="000000"/>
                </a:buClr>
                <a:buFont typeface="Wingdings" panose="05000000000000000000" pitchFamily="2" charset="2"/>
                <a:buChar char="n"/>
              </a:pPr>
              <a:r>
                <a:rPr kumimoji="1" lang="en-US" altLang="ja-JP" sz="1000" b="1" dirty="0">
                  <a:solidFill>
                    <a:srgbClr val="000000"/>
                  </a:solidFill>
                  <a:latin typeface="Calibri Light" panose="020F0302020204030204" pitchFamily="34" charset="0"/>
                  <a:ea typeface="+mj-ea"/>
                  <a:cs typeface="Calibri Light" panose="020F0302020204030204" pitchFamily="34" charset="0"/>
                </a:rPr>
                <a:t>Name</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Title</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Roles</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Career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English level (beginner, daily conversation level, business level, native level)</a:t>
              </a:r>
              <a:endParaRPr kumimoji="1" lang="ja-JP" altLang="en-US" sz="1000" dirty="0">
                <a:solidFill>
                  <a:srgbClr val="000000"/>
                </a:solidFill>
                <a:latin typeface="Calibri Light" panose="020F0302020204030204" pitchFamily="34" charset="0"/>
                <a:ea typeface="+mj-ea"/>
                <a:cs typeface="Calibri Light" panose="020F0302020204030204" pitchFamily="34" charset="0"/>
              </a:endParaRPr>
            </a:p>
          </p:txBody>
        </p:sp>
      </p:grpSp>
      <p:grpSp>
        <p:nvGrpSpPr>
          <p:cNvPr id="10" name="グループ化 9">
            <a:extLst>
              <a:ext uri="{FF2B5EF4-FFF2-40B4-BE49-F238E27FC236}">
                <a16:creationId xmlns:a16="http://schemas.microsoft.com/office/drawing/2014/main" id="{C0D6BC66-4D7A-A1F7-6B08-EB17512C0EB5}"/>
              </a:ext>
            </a:extLst>
          </p:cNvPr>
          <p:cNvGrpSpPr/>
          <p:nvPr/>
        </p:nvGrpSpPr>
        <p:grpSpPr>
          <a:xfrm>
            <a:off x="3651867" y="4697559"/>
            <a:ext cx="2676815" cy="1282380"/>
            <a:chOff x="416999" y="4616408"/>
            <a:chExt cx="4356000" cy="1256101"/>
          </a:xfrm>
        </p:grpSpPr>
        <p:sp>
          <p:nvSpPr>
            <p:cNvPr id="15" name="Text Box 8">
              <a:extLst>
                <a:ext uri="{FF2B5EF4-FFF2-40B4-BE49-F238E27FC236}">
                  <a16:creationId xmlns:a16="http://schemas.microsoft.com/office/drawing/2014/main" id="{AAED3D15-6C65-01C1-329B-130C63BAF210}"/>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72000" tIns="72000" rIns="72000" bIns="72000"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en-US" altLang="ja-JP" sz="1000" dirty="0">
                  <a:latin typeface="Calibri Light" panose="020F0302020204030204" pitchFamily="34" charset="0"/>
                  <a:ea typeface="+mj-ea"/>
                  <a:cs typeface="Calibri Light" panose="020F0302020204030204" pitchFamily="34" charset="0"/>
                </a:rPr>
                <a:t>Working Team</a:t>
              </a:r>
              <a:endParaRPr lang="ja-JP" altLang="en-US" sz="1000" dirty="0">
                <a:latin typeface="Calibri Light" panose="020F0302020204030204" pitchFamily="34" charset="0"/>
                <a:ea typeface="+mj-ea"/>
                <a:cs typeface="Calibri Light" panose="020F0302020204030204" pitchFamily="34" charset="0"/>
              </a:endParaRPr>
            </a:p>
          </p:txBody>
        </p:sp>
        <p:sp>
          <p:nvSpPr>
            <p:cNvPr id="16" name="Rectangle 7">
              <a:extLst>
                <a:ext uri="{FF2B5EF4-FFF2-40B4-BE49-F238E27FC236}">
                  <a16:creationId xmlns:a16="http://schemas.microsoft.com/office/drawing/2014/main" id="{2A368AF1-9E80-A759-45A9-F8849FFDE606}"/>
                </a:ext>
              </a:extLst>
            </p:cNvPr>
            <p:cNvSpPr>
              <a:spLocks noChangeArrowheads="1"/>
            </p:cNvSpPr>
            <p:nvPr/>
          </p:nvSpPr>
          <p:spPr bwMode="gray">
            <a:xfrm>
              <a:off x="416999" y="4976408"/>
              <a:ext cx="4356000" cy="896101"/>
            </a:xfrm>
            <a:prstGeom prst="rect">
              <a:avLst/>
            </a:prstGeom>
            <a:solidFill>
              <a:schemeClr val="bg1"/>
            </a:solidFill>
            <a:ln w="12700" algn="ctr">
              <a:solidFill>
                <a:srgbClr val="8C8C8C"/>
              </a:solidFill>
              <a:miter lim="800000"/>
              <a:headEnd/>
              <a:tailEnd/>
            </a:ln>
            <a:effectLst/>
          </p:spPr>
          <p:txBody>
            <a:bodyPr wrap="square" lIns="72000" tIns="72000" rIns="72000" bIns="72000" anchor="t" anchorCtr="0">
              <a:spAutoFit/>
            </a:bodyPr>
            <a:lstStyle/>
            <a:p>
              <a:pPr marL="171450" indent="-171450" fontAlgn="auto">
                <a:spcBef>
                  <a:spcPts val="0"/>
                </a:spcBef>
                <a:spcAft>
                  <a:spcPts val="0"/>
                </a:spcAft>
                <a:buClr>
                  <a:srgbClr val="000000"/>
                </a:buClr>
                <a:buFont typeface="Wingdings" panose="05000000000000000000" pitchFamily="2" charset="2"/>
                <a:buChar char="n"/>
              </a:pPr>
              <a:r>
                <a:rPr kumimoji="1" lang="en-US" altLang="ja-JP" sz="1000" b="1" dirty="0">
                  <a:solidFill>
                    <a:srgbClr val="000000"/>
                  </a:solidFill>
                  <a:latin typeface="Calibri Light" panose="020F0302020204030204" pitchFamily="34" charset="0"/>
                  <a:ea typeface="+mj-ea"/>
                  <a:cs typeface="Calibri Light" panose="020F0302020204030204" pitchFamily="34" charset="0"/>
                </a:rPr>
                <a:t>Name</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Title</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Roles</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Career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English level (beginner, daily conversation level, business level, native level)</a:t>
              </a:r>
            </a:p>
          </p:txBody>
        </p:sp>
      </p:grpSp>
      <p:grpSp>
        <p:nvGrpSpPr>
          <p:cNvPr id="11" name="グループ化 10">
            <a:extLst>
              <a:ext uri="{FF2B5EF4-FFF2-40B4-BE49-F238E27FC236}">
                <a16:creationId xmlns:a16="http://schemas.microsoft.com/office/drawing/2014/main" id="{20E68C6A-F1F1-9BA4-49D9-3A0C6AFAB93B}"/>
              </a:ext>
            </a:extLst>
          </p:cNvPr>
          <p:cNvGrpSpPr/>
          <p:nvPr/>
        </p:nvGrpSpPr>
        <p:grpSpPr>
          <a:xfrm>
            <a:off x="6587048" y="4697559"/>
            <a:ext cx="2676815" cy="1282380"/>
            <a:chOff x="416999" y="4616408"/>
            <a:chExt cx="4356000" cy="1256101"/>
          </a:xfrm>
        </p:grpSpPr>
        <p:sp>
          <p:nvSpPr>
            <p:cNvPr id="13" name="Text Box 8">
              <a:extLst>
                <a:ext uri="{FF2B5EF4-FFF2-40B4-BE49-F238E27FC236}">
                  <a16:creationId xmlns:a16="http://schemas.microsoft.com/office/drawing/2014/main" id="{D2BF229C-07F0-7973-5084-031AAE8811D8}"/>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72000" tIns="72000" rIns="72000" bIns="72000"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en-US" altLang="ja-JP" sz="1000" dirty="0">
                  <a:latin typeface="Calibri Light" panose="020F0302020204030204" pitchFamily="34" charset="0"/>
                  <a:ea typeface="+mj-ea"/>
                  <a:cs typeface="Calibri Light" panose="020F0302020204030204" pitchFamily="34" charset="0"/>
                </a:rPr>
                <a:t>Analysis Team</a:t>
              </a:r>
              <a:endParaRPr lang="ja-JP" altLang="en-US" sz="1000" dirty="0">
                <a:latin typeface="Calibri Light" panose="020F0302020204030204" pitchFamily="34" charset="0"/>
                <a:ea typeface="+mj-ea"/>
                <a:cs typeface="Calibri Light" panose="020F0302020204030204" pitchFamily="34" charset="0"/>
              </a:endParaRPr>
            </a:p>
          </p:txBody>
        </p:sp>
        <p:sp>
          <p:nvSpPr>
            <p:cNvPr id="14" name="Rectangle 7">
              <a:extLst>
                <a:ext uri="{FF2B5EF4-FFF2-40B4-BE49-F238E27FC236}">
                  <a16:creationId xmlns:a16="http://schemas.microsoft.com/office/drawing/2014/main" id="{FD61164E-4CFE-9F8D-D579-B0C39C9CA99C}"/>
                </a:ext>
              </a:extLst>
            </p:cNvPr>
            <p:cNvSpPr>
              <a:spLocks noChangeArrowheads="1"/>
            </p:cNvSpPr>
            <p:nvPr/>
          </p:nvSpPr>
          <p:spPr bwMode="gray">
            <a:xfrm>
              <a:off x="416999" y="4976408"/>
              <a:ext cx="4356000" cy="896101"/>
            </a:xfrm>
            <a:prstGeom prst="rect">
              <a:avLst/>
            </a:prstGeom>
            <a:solidFill>
              <a:schemeClr val="bg1"/>
            </a:solidFill>
            <a:ln w="12700" algn="ctr">
              <a:solidFill>
                <a:srgbClr val="8C8C8C"/>
              </a:solidFill>
              <a:miter lim="800000"/>
              <a:headEnd/>
              <a:tailEnd/>
            </a:ln>
            <a:effectLst/>
          </p:spPr>
          <p:txBody>
            <a:bodyPr wrap="square" lIns="72000" tIns="72000" rIns="72000" bIns="72000" anchor="t" anchorCtr="0">
              <a:spAutoFit/>
            </a:bodyPr>
            <a:lstStyle/>
            <a:p>
              <a:pPr marL="171450" indent="-171450" fontAlgn="auto">
                <a:spcBef>
                  <a:spcPts val="0"/>
                </a:spcBef>
                <a:spcAft>
                  <a:spcPts val="0"/>
                </a:spcAft>
                <a:buClr>
                  <a:srgbClr val="000000"/>
                </a:buClr>
                <a:buFont typeface="Wingdings" panose="05000000000000000000" pitchFamily="2" charset="2"/>
                <a:buChar char="n"/>
              </a:pPr>
              <a:r>
                <a:rPr kumimoji="1" lang="en-US" altLang="ja-JP" sz="1000" b="1" dirty="0">
                  <a:solidFill>
                    <a:srgbClr val="000000"/>
                  </a:solidFill>
                  <a:latin typeface="Calibri Light" panose="020F0302020204030204" pitchFamily="34" charset="0"/>
                  <a:ea typeface="+mj-ea"/>
                  <a:cs typeface="Calibri Light" panose="020F0302020204030204" pitchFamily="34" charset="0"/>
                </a:rPr>
                <a:t>Name</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a:t>
              </a:r>
              <a:r>
                <a:rPr kumimoji="1" lang="ja-JP" altLang="en-US" sz="1000" b="1" dirty="0">
                  <a:solidFill>
                    <a:srgbClr val="000000"/>
                  </a:solidFill>
                  <a:latin typeface="Calibri Light" panose="020F0302020204030204" pitchFamily="34" charset="0"/>
                  <a:ea typeface="+mj-ea"/>
                  <a:cs typeface="Calibri Light" panose="020F0302020204030204" pitchFamily="34" charset="0"/>
                </a:rPr>
                <a:t> </a:t>
              </a:r>
              <a:r>
                <a:rPr kumimoji="1" lang="en-US" altLang="ja-JP" sz="1000" b="1" dirty="0">
                  <a:solidFill>
                    <a:srgbClr val="000000"/>
                  </a:solidFill>
                  <a:latin typeface="Calibri Light" panose="020F0302020204030204" pitchFamily="34" charset="0"/>
                  <a:ea typeface="+mj-ea"/>
                  <a:cs typeface="Calibri Light" panose="020F0302020204030204" pitchFamily="34" charset="0"/>
                </a:rPr>
                <a:t>Title</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Roles</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Career</a:t>
              </a:r>
            </a:p>
            <a:p>
              <a:pPr marL="268288" indent="-177800" fontAlgn="auto">
                <a:spcBef>
                  <a:spcPts val="0"/>
                </a:spcBef>
                <a:spcAft>
                  <a:spcPts val="0"/>
                </a:spcAft>
                <a:buClr>
                  <a:srgbClr val="000000"/>
                </a:buClr>
                <a:buFont typeface="Wingdings" panose="05000000000000000000" pitchFamily="2" charset="2"/>
                <a:buChar char="ü"/>
              </a:pPr>
              <a:r>
                <a:rPr kumimoji="1" lang="en-US" altLang="ja-JP" sz="1000" dirty="0">
                  <a:solidFill>
                    <a:srgbClr val="000000"/>
                  </a:solidFill>
                  <a:latin typeface="Calibri Light" panose="020F0302020204030204" pitchFamily="34" charset="0"/>
                  <a:ea typeface="+mj-ea"/>
                  <a:cs typeface="Calibri Light" panose="020F0302020204030204" pitchFamily="34" charset="0"/>
                </a:rPr>
                <a:t>English level (beginner, daily conversation level, business level, native level)</a:t>
              </a:r>
            </a:p>
          </p:txBody>
        </p:sp>
      </p:grpSp>
      <p:cxnSp>
        <p:nvCxnSpPr>
          <p:cNvPr id="12" name="コネクタ: カギ線 11">
            <a:extLst>
              <a:ext uri="{FF2B5EF4-FFF2-40B4-BE49-F238E27FC236}">
                <a16:creationId xmlns:a16="http://schemas.microsoft.com/office/drawing/2014/main" id="{5EDA148E-D9D3-9E92-AACC-B2E4F7913B1E}"/>
              </a:ext>
            </a:extLst>
          </p:cNvPr>
          <p:cNvCxnSpPr>
            <a:cxnSpLocks/>
            <a:stCxn id="17" idx="0"/>
            <a:endCxn id="13" idx="0"/>
          </p:cNvCxnSpPr>
          <p:nvPr/>
        </p:nvCxnSpPr>
        <p:spPr>
          <a:xfrm rot="5400000" flipH="1" flipV="1">
            <a:off x="4990275" y="1762378"/>
            <a:ext cx="12700" cy="5870362"/>
          </a:xfrm>
          <a:prstGeom prst="bentConnector3">
            <a:avLst>
              <a:gd name="adj1" fmla="val 180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 name="グループ化 27">
            <a:extLst>
              <a:ext uri="{FF2B5EF4-FFF2-40B4-BE49-F238E27FC236}">
                <a16:creationId xmlns:a16="http://schemas.microsoft.com/office/drawing/2014/main" id="{30B9648B-AA04-E408-85C6-242503EE6592}"/>
              </a:ext>
            </a:extLst>
          </p:cNvPr>
          <p:cNvGrpSpPr/>
          <p:nvPr/>
        </p:nvGrpSpPr>
        <p:grpSpPr>
          <a:xfrm>
            <a:off x="3578077" y="4591931"/>
            <a:ext cx="2784903" cy="1422415"/>
            <a:chOff x="3578080" y="5697134"/>
            <a:chExt cx="2676815" cy="1287971"/>
          </a:xfrm>
        </p:grpSpPr>
        <p:sp>
          <p:nvSpPr>
            <p:cNvPr id="24" name="正方形/長方形 23">
              <a:extLst>
                <a:ext uri="{FF2B5EF4-FFF2-40B4-BE49-F238E27FC236}">
                  <a16:creationId xmlns:a16="http://schemas.microsoft.com/office/drawing/2014/main" id="{7C615FD7-A666-1D4E-F0E1-3D7EE1610DAC}"/>
                </a:ext>
              </a:extLst>
            </p:cNvPr>
            <p:cNvSpPr/>
            <p:nvPr/>
          </p:nvSpPr>
          <p:spPr bwMode="gray">
            <a:xfrm>
              <a:off x="3578080" y="5697134"/>
              <a:ext cx="2676815" cy="1287971"/>
            </a:xfrm>
            <a:prstGeom prst="rect">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228D72A7-9631-D8F3-0BC5-FA932F5432C0}"/>
                </a:ext>
              </a:extLst>
            </p:cNvPr>
            <p:cNvSpPr/>
            <p:nvPr/>
          </p:nvSpPr>
          <p:spPr bwMode="gray">
            <a:xfrm>
              <a:off x="3578080" y="5697134"/>
              <a:ext cx="1391189" cy="19128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schemeClr val="bg1"/>
                  </a:solidFill>
                  <a:latin typeface="+mn-lt"/>
                  <a:cs typeface="+mn-cs"/>
                </a:rPr>
                <a:t>Persons staying in the field</a:t>
              </a:r>
              <a:endParaRPr kumimoji="1" lang="ja-JP" altLang="en-US" sz="1000" b="0" i="0" u="none" strike="noStrike" kern="1200" cap="none" spc="0" normalizeH="0" baseline="0" noProof="0" dirty="0">
                <a:ln>
                  <a:noFill/>
                </a:ln>
                <a:solidFill>
                  <a:schemeClr val="bg1"/>
                </a:solidFill>
                <a:effectLst/>
                <a:uLnTx/>
                <a:uFillTx/>
                <a:latin typeface="+mn-lt"/>
                <a:ea typeface="+mn-ea"/>
                <a:cs typeface="+mn-cs"/>
              </a:endParaRPr>
            </a:p>
          </p:txBody>
        </p:sp>
      </p:grpSp>
      <p:grpSp>
        <p:nvGrpSpPr>
          <p:cNvPr id="29" name="グループ化 28">
            <a:extLst>
              <a:ext uri="{FF2B5EF4-FFF2-40B4-BE49-F238E27FC236}">
                <a16:creationId xmlns:a16="http://schemas.microsoft.com/office/drawing/2014/main" id="{C3178E06-E538-FF77-82E2-CF2B36BEBD12}"/>
              </a:ext>
            </a:extLst>
          </p:cNvPr>
          <p:cNvGrpSpPr/>
          <p:nvPr/>
        </p:nvGrpSpPr>
        <p:grpSpPr>
          <a:xfrm>
            <a:off x="2625214" y="2839185"/>
            <a:ext cx="4699818" cy="1422415"/>
            <a:chOff x="3578080" y="5697134"/>
            <a:chExt cx="2676815" cy="1287971"/>
          </a:xfrm>
        </p:grpSpPr>
        <p:sp>
          <p:nvSpPr>
            <p:cNvPr id="30" name="正方形/長方形 29">
              <a:extLst>
                <a:ext uri="{FF2B5EF4-FFF2-40B4-BE49-F238E27FC236}">
                  <a16:creationId xmlns:a16="http://schemas.microsoft.com/office/drawing/2014/main" id="{5473EDFF-D75A-2760-5AC1-D7F8E7F04B3A}"/>
                </a:ext>
              </a:extLst>
            </p:cNvPr>
            <p:cNvSpPr/>
            <p:nvPr/>
          </p:nvSpPr>
          <p:spPr bwMode="gray">
            <a:xfrm>
              <a:off x="3578080" y="5697134"/>
              <a:ext cx="2676815" cy="1287971"/>
            </a:xfrm>
            <a:prstGeom prst="rect">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1" name="正方形/長方形 30">
              <a:extLst>
                <a:ext uri="{FF2B5EF4-FFF2-40B4-BE49-F238E27FC236}">
                  <a16:creationId xmlns:a16="http://schemas.microsoft.com/office/drawing/2014/main" id="{4743B841-8BD9-D310-F09C-BB939B3F3823}"/>
                </a:ext>
              </a:extLst>
            </p:cNvPr>
            <p:cNvSpPr/>
            <p:nvPr/>
          </p:nvSpPr>
          <p:spPr bwMode="gray">
            <a:xfrm>
              <a:off x="3578080" y="5697134"/>
              <a:ext cx="950200" cy="19128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schemeClr val="bg1"/>
                  </a:solidFill>
                  <a:latin typeface="+mn-lt"/>
                  <a:cs typeface="+mn-cs"/>
                </a:rPr>
                <a:t>Persons staying in the field</a:t>
              </a:r>
              <a:endParaRPr kumimoji="1" lang="ja-JP" altLang="en-US" sz="1000" b="0" i="0" u="none" strike="noStrike" kern="1200" cap="none" spc="0" normalizeH="0" baseline="0" noProof="0" dirty="0">
                <a:ln>
                  <a:noFill/>
                </a:ln>
                <a:solidFill>
                  <a:schemeClr val="bg1"/>
                </a:solidFill>
                <a:effectLst/>
                <a:uLnTx/>
                <a:uFillTx/>
                <a:latin typeface="+mn-lt"/>
                <a:ea typeface="+mn-ea"/>
                <a:cs typeface="+mn-cs"/>
              </a:endParaRPr>
            </a:p>
          </p:txBody>
        </p:sp>
      </p:grpSp>
    </p:spTree>
    <p:extLst>
      <p:ext uri="{BB962C8B-B14F-4D97-AF65-F5344CB8AC3E}">
        <p14:creationId xmlns:p14="http://schemas.microsoft.com/office/powerpoint/2010/main" val="1464936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16</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a:xfrm>
            <a:off x="417000" y="180000"/>
            <a:ext cx="9072000" cy="615600"/>
          </a:xfrm>
        </p:spPr>
        <p:txBody>
          <a:bodyPr/>
          <a:lstStyle/>
          <a:p>
            <a:r>
              <a:rPr kumimoji="1" lang="en-US" altLang="ja-JP" dirty="0"/>
              <a:t>Past Overseas Activities</a:t>
            </a:r>
            <a:endParaRPr kumimoji="1" lang="ja-JP" altLang="en-US" dirty="0"/>
          </a:p>
        </p:txBody>
      </p:sp>
      <p:sp>
        <p:nvSpPr>
          <p:cNvPr id="2" name="正方形/長方形 1">
            <a:extLst>
              <a:ext uri="{FF2B5EF4-FFF2-40B4-BE49-F238E27FC236}">
                <a16:creationId xmlns:a16="http://schemas.microsoft.com/office/drawing/2014/main" id="{5F415F5A-A58C-74C2-D1CA-369208F948AC}"/>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any overseas activities you have conducted </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(establishment of overseas offices, business development, PoC, development of local partners, etc.)</a:t>
            </a:r>
          </a:p>
        </p:txBody>
      </p:sp>
      <p:graphicFrame>
        <p:nvGraphicFramePr>
          <p:cNvPr id="5" name="表 5">
            <a:extLst>
              <a:ext uri="{FF2B5EF4-FFF2-40B4-BE49-F238E27FC236}">
                <a16:creationId xmlns:a16="http://schemas.microsoft.com/office/drawing/2014/main" id="{B189DF19-A5CF-11B4-C30C-079F1B756BE9}"/>
              </a:ext>
            </a:extLst>
          </p:cNvPr>
          <p:cNvGraphicFramePr>
            <a:graphicFrameLocks noGrp="1"/>
          </p:cNvGraphicFramePr>
          <p:nvPr/>
        </p:nvGraphicFramePr>
        <p:xfrm>
          <a:off x="415924" y="1484314"/>
          <a:ext cx="9072001" cy="5113335"/>
        </p:xfrm>
        <a:graphic>
          <a:graphicData uri="http://schemas.openxmlformats.org/drawingml/2006/table">
            <a:tbl>
              <a:tblPr firstRow="1" bandRow="1">
                <a:noFill/>
                <a:tableStyleId>{073A0DAA-6AF3-43AB-8588-CEC1D06C72B9}</a:tableStyleId>
              </a:tblPr>
              <a:tblGrid>
                <a:gridCol w="254630">
                  <a:extLst>
                    <a:ext uri="{9D8B030D-6E8A-4147-A177-3AD203B41FA5}">
                      <a16:colId xmlns:a16="http://schemas.microsoft.com/office/drawing/2014/main" val="831216612"/>
                    </a:ext>
                  </a:extLst>
                </a:gridCol>
                <a:gridCol w="1236438">
                  <a:extLst>
                    <a:ext uri="{9D8B030D-6E8A-4147-A177-3AD203B41FA5}">
                      <a16:colId xmlns:a16="http://schemas.microsoft.com/office/drawing/2014/main" val="2190673173"/>
                    </a:ext>
                  </a:extLst>
                </a:gridCol>
                <a:gridCol w="1236438">
                  <a:extLst>
                    <a:ext uri="{9D8B030D-6E8A-4147-A177-3AD203B41FA5}">
                      <a16:colId xmlns:a16="http://schemas.microsoft.com/office/drawing/2014/main" val="3172252963"/>
                    </a:ext>
                  </a:extLst>
                </a:gridCol>
                <a:gridCol w="3743546">
                  <a:extLst>
                    <a:ext uri="{9D8B030D-6E8A-4147-A177-3AD203B41FA5}">
                      <a16:colId xmlns:a16="http://schemas.microsoft.com/office/drawing/2014/main" val="3379657510"/>
                    </a:ext>
                  </a:extLst>
                </a:gridCol>
                <a:gridCol w="2600949">
                  <a:extLst>
                    <a:ext uri="{9D8B030D-6E8A-4147-A177-3AD203B41FA5}">
                      <a16:colId xmlns:a16="http://schemas.microsoft.com/office/drawing/2014/main" val="3319093358"/>
                    </a:ext>
                  </a:extLst>
                </a:gridCol>
              </a:tblGrid>
              <a:tr h="693335">
                <a:tc>
                  <a:txBody>
                    <a:bodyPr/>
                    <a:lstStyle/>
                    <a:p>
                      <a:pPr algn="ctr"/>
                      <a:r>
                        <a:rPr kumimoji="1" lang="en-US" altLang="ja-JP" sz="1200" b="1" dirty="0">
                          <a:solidFill>
                            <a:schemeClr val="tx1"/>
                          </a:solidFill>
                          <a:latin typeface="+mj-lt"/>
                          <a:ea typeface="+mj-ea"/>
                          <a:cs typeface="Calibri Light" panose="020F0302020204030204" pitchFamily="34" charset="0"/>
                        </a:rPr>
                        <a:t>#</a:t>
                      </a:r>
                      <a:endParaRPr kumimoji="1" lang="ja-JP" altLang="en-US" sz="1200" b="1" dirty="0">
                        <a:solidFill>
                          <a:schemeClr val="tx1"/>
                        </a:solidFill>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1" dirty="0">
                          <a:solidFill>
                            <a:schemeClr val="tx1"/>
                          </a:solidFill>
                          <a:latin typeface="+mj-lt"/>
                          <a:ea typeface="+mj-ea"/>
                          <a:cs typeface="Calibri Light" panose="020F0302020204030204" pitchFamily="34" charset="0"/>
                        </a:rPr>
                        <a:t>Country/Region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1" dirty="0">
                          <a:solidFill>
                            <a:schemeClr val="tx1"/>
                          </a:solidFill>
                          <a:latin typeface="+mj-lt"/>
                          <a:ea typeface="+mj-ea"/>
                          <a:cs typeface="Calibri Light" panose="020F0302020204030204" pitchFamily="34" charset="0"/>
                        </a:rPr>
                        <a:t>Time and Duration</a:t>
                      </a:r>
                      <a:endParaRPr kumimoji="1" lang="ja-JP" altLang="en-US" sz="1200" b="1" dirty="0">
                        <a:solidFill>
                          <a:schemeClr val="tx1"/>
                        </a:solidFill>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1" dirty="0">
                          <a:solidFill>
                            <a:schemeClr val="tx1"/>
                          </a:solidFill>
                          <a:latin typeface="+mj-lt"/>
                          <a:ea typeface="+mj-ea"/>
                          <a:cs typeface="Calibri Light" panose="020F0302020204030204" pitchFamily="34" charset="0"/>
                        </a:rPr>
                        <a:t>Activity Details</a:t>
                      </a:r>
                      <a:endParaRPr kumimoji="1" lang="ja-JP" altLang="en-US" sz="1200" b="1" dirty="0">
                        <a:solidFill>
                          <a:schemeClr val="tx1"/>
                        </a:solidFill>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en-US" altLang="ja-JP" sz="1200" b="1" dirty="0">
                          <a:solidFill>
                            <a:schemeClr val="tx1"/>
                          </a:solidFill>
                          <a:latin typeface="+mj-lt"/>
                          <a:ea typeface="+mj-ea"/>
                          <a:cs typeface="Calibri Light" panose="020F0302020204030204" pitchFamily="34" charset="0"/>
                        </a:rPr>
                        <a:t>Results</a:t>
                      </a:r>
                      <a:endParaRPr kumimoji="1" lang="ja-JP" altLang="en-US" sz="1200" b="1" dirty="0">
                        <a:solidFill>
                          <a:schemeClr val="tx1"/>
                        </a:solidFill>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670481228"/>
                  </a:ext>
                </a:extLst>
              </a:tr>
              <a:tr h="884000">
                <a:tc>
                  <a:txBody>
                    <a:bodyPr/>
                    <a:lstStyle/>
                    <a:p>
                      <a:pPr algn="ctr"/>
                      <a:r>
                        <a:rPr kumimoji="1" lang="en-US" altLang="ja-JP" sz="1200" dirty="0">
                          <a:latin typeface="+mj-lt"/>
                          <a:ea typeface="+mj-ea"/>
                          <a:cs typeface="Calibri Light" panose="020F0302020204030204" pitchFamily="34" charset="0"/>
                        </a:rPr>
                        <a:t>1</a:t>
                      </a:r>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094167"/>
                  </a:ext>
                </a:extLst>
              </a:tr>
              <a:tr h="884000">
                <a:tc>
                  <a:txBody>
                    <a:bodyPr/>
                    <a:lstStyle/>
                    <a:p>
                      <a:pPr algn="ctr"/>
                      <a:r>
                        <a:rPr kumimoji="1" lang="en-US" altLang="ja-JP" sz="1200" dirty="0">
                          <a:latin typeface="+mj-lt"/>
                          <a:ea typeface="+mj-ea"/>
                          <a:cs typeface="Calibri Light" panose="020F030202020403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8439343"/>
                  </a:ext>
                </a:extLst>
              </a:tr>
              <a:tr h="884000">
                <a:tc>
                  <a:txBody>
                    <a:bodyPr/>
                    <a:lstStyle/>
                    <a:p>
                      <a:pPr algn="ctr"/>
                      <a:r>
                        <a:rPr kumimoji="1" lang="en-US" altLang="ja-JP" sz="1200" dirty="0">
                          <a:latin typeface="+mj-lt"/>
                          <a:ea typeface="+mj-ea"/>
                          <a:cs typeface="Calibri Light" panose="020F030202020403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398024"/>
                  </a:ext>
                </a:extLst>
              </a:tr>
              <a:tr h="884000">
                <a:tc>
                  <a:txBody>
                    <a:bodyPr/>
                    <a:lstStyle/>
                    <a:p>
                      <a:pPr algn="ctr"/>
                      <a:r>
                        <a:rPr kumimoji="1" lang="en-US" altLang="ja-JP" sz="1200" dirty="0">
                          <a:latin typeface="+mj-lt"/>
                          <a:ea typeface="+mj-ea"/>
                          <a:cs typeface="Calibri Light" panose="020F030202020403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1558491"/>
                  </a:ext>
                </a:extLst>
              </a:tr>
              <a:tr h="884000">
                <a:tc>
                  <a:txBody>
                    <a:bodyPr/>
                    <a:lstStyle/>
                    <a:p>
                      <a:pPr algn="ctr"/>
                      <a:r>
                        <a:rPr kumimoji="1" lang="en-US" altLang="ja-JP" sz="1200" dirty="0">
                          <a:latin typeface="+mj-lt"/>
                          <a:ea typeface="+mj-ea"/>
                          <a:cs typeface="Calibri Light" panose="020F0302020204030204" pitchFamily="34" charset="0"/>
                        </a:rPr>
                        <a:t>5</a:t>
                      </a:r>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mj-lt"/>
                        <a:ea typeface="+mj-ea"/>
                        <a:cs typeface="Calibri Light" panose="020F03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5458156"/>
                  </a:ext>
                </a:extLst>
              </a:tr>
            </a:tbl>
          </a:graphicData>
        </a:graphic>
      </p:graphicFrame>
    </p:spTree>
    <p:extLst>
      <p:ext uri="{BB962C8B-B14F-4D97-AF65-F5344CB8AC3E}">
        <p14:creationId xmlns:p14="http://schemas.microsoft.com/office/powerpoint/2010/main" val="1709375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17</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Business development plans and growth strategies in overseas cities</a:t>
            </a:r>
            <a:r>
              <a:rPr lang="ja-JP" altLang="en-US" dirty="0"/>
              <a:t> </a:t>
            </a:r>
            <a:r>
              <a:rPr kumimoji="1" lang="ja-JP" altLang="en-US" dirty="0"/>
              <a:t>①</a:t>
            </a:r>
            <a:br>
              <a:rPr kumimoji="1" lang="en-US" altLang="ja-JP" dirty="0"/>
            </a:br>
            <a:r>
              <a:rPr kumimoji="1" lang="ja-JP" altLang="en-US" dirty="0"/>
              <a:t>（</a:t>
            </a:r>
            <a:r>
              <a:rPr kumimoji="1" lang="en-US" altLang="ja-JP" dirty="0"/>
              <a:t>About the Market</a:t>
            </a:r>
            <a:r>
              <a:rPr kumimoji="1" lang="ja-JP" altLang="en-US" dirty="0"/>
              <a:t>）</a:t>
            </a:r>
          </a:p>
        </p:txBody>
      </p:sp>
      <p:sp>
        <p:nvSpPr>
          <p:cNvPr id="2" name="正方形/長方形 1">
            <a:extLst>
              <a:ext uri="{FF2B5EF4-FFF2-40B4-BE49-F238E27FC236}">
                <a16:creationId xmlns:a16="http://schemas.microsoft.com/office/drawing/2014/main" id="{C9488784-8740-8E51-3EAE-344DE19364CE}"/>
              </a:ext>
            </a:extLst>
          </p:cNvPr>
          <p:cNvSpPr/>
          <p:nvPr/>
        </p:nvSpPr>
        <p:spPr bwMode="gray">
          <a:xfrm>
            <a:off x="415925" y="800100"/>
            <a:ext cx="9072000" cy="6758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size of your market outside of Japan and the market share of your products and services, as well as your business development potential, growth strategies, and pioneering strategies in overseas cities and adjacent regions.</a:t>
            </a:r>
            <a:endParaRPr kumimoji="1" lang="ja-JP" altLang="en-US" sz="1400" i="0" u="none" strike="noStrike" kern="1200" cap="none" spc="0" normalizeH="0" baseline="0" noProof="0" dirty="0">
              <a:ln>
                <a:noFill/>
              </a:ln>
              <a:solidFill>
                <a:srgbClr val="FF0000"/>
              </a:solidFill>
              <a:effectLst/>
              <a:uLnTx/>
              <a:uFillTx/>
              <a:latin typeface="+mn-lt"/>
              <a:ea typeface="+mn-ea"/>
              <a:cs typeface="+mn-cs"/>
            </a:endParaRPr>
          </a:p>
        </p:txBody>
      </p:sp>
      <p:graphicFrame>
        <p:nvGraphicFramePr>
          <p:cNvPr id="5" name="表 4">
            <a:extLst>
              <a:ext uri="{FF2B5EF4-FFF2-40B4-BE49-F238E27FC236}">
                <a16:creationId xmlns:a16="http://schemas.microsoft.com/office/drawing/2014/main" id="{C19BE200-C713-DA94-4C7B-A57AC9D8E38A}"/>
              </a:ext>
            </a:extLst>
          </p:cNvPr>
          <p:cNvGraphicFramePr>
            <a:graphicFrameLocks noGrp="1"/>
          </p:cNvGraphicFramePr>
          <p:nvPr/>
        </p:nvGraphicFramePr>
        <p:xfrm>
          <a:off x="417000" y="1476000"/>
          <a:ext cx="9072000" cy="5112000"/>
        </p:xfrm>
        <a:graphic>
          <a:graphicData uri="http://schemas.openxmlformats.org/drawingml/2006/table">
            <a:tbl>
              <a:tblPr>
                <a:tableStyleId>{5C22544A-7EE6-4342-B048-85BDC9FD1C3A}</a:tableStyleId>
              </a:tblPr>
              <a:tblGrid>
                <a:gridCol w="1805090">
                  <a:extLst>
                    <a:ext uri="{9D8B030D-6E8A-4147-A177-3AD203B41FA5}">
                      <a16:colId xmlns:a16="http://schemas.microsoft.com/office/drawing/2014/main" val="993115417"/>
                    </a:ext>
                  </a:extLst>
                </a:gridCol>
                <a:gridCol w="7266910">
                  <a:extLst>
                    <a:ext uri="{9D8B030D-6E8A-4147-A177-3AD203B41FA5}">
                      <a16:colId xmlns:a16="http://schemas.microsoft.com/office/drawing/2014/main" val="2234955696"/>
                    </a:ext>
                  </a:extLst>
                </a:gridCol>
              </a:tblGrid>
              <a:tr h="1704000">
                <a:tc>
                  <a:txBody>
                    <a:bodyPr/>
                    <a:lstStyle/>
                    <a:p>
                      <a:r>
                        <a:rPr kumimoji="1" lang="en-US" altLang="ja-JP" sz="1200" dirty="0">
                          <a:latin typeface="+mj-lt"/>
                        </a:rPr>
                        <a:t>Market Size and Growth Rate</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a:t>
                      </a:r>
                    </a:p>
                    <a:p>
                      <a:r>
                        <a:rPr kumimoji="1" lang="en-US" altLang="ja-JP" sz="1200" dirty="0">
                          <a:latin typeface="+mj-lt"/>
                        </a:rPr>
                        <a:t>Global market size: XX (CAGR X%)</a:t>
                      </a:r>
                    </a:p>
                    <a:p>
                      <a:r>
                        <a:rPr kumimoji="1" lang="en-US" altLang="ja-JP" sz="1200" dirty="0">
                          <a:latin typeface="+mj-lt"/>
                        </a:rPr>
                        <a:t>Market size in overseas cities or adjacent areas: XX (CAGR X%)</a:t>
                      </a:r>
                    </a:p>
                    <a:p>
                      <a:r>
                        <a:rPr kumimoji="1" lang="en-US" altLang="ja-JP" sz="1200" dirty="0">
                          <a:latin typeface="+mj-lt"/>
                        </a:rPr>
                        <a:t>TAM, SAM, SOM defined by the company: XX (CAGR X%), XX (CAGR X%), XX (CAGR X%)</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1704000">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Market and Competitor</a:t>
                      </a:r>
                    </a:p>
                    <a:p>
                      <a:pPr marL="0" indent="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Insights</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a:latin typeface="+mj-lt"/>
                        </a:rPr>
                        <a:t>Example: </a:t>
                      </a:r>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a:latin typeface="+mj-lt"/>
                        </a:rPr>
                        <a:t>Pros: XX is the growth driver of the market, and XX is expected to grow in the future.</a:t>
                      </a:r>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a:latin typeface="+mj-lt"/>
                        </a:rPr>
                        <a:t>Cons: In particular, large companies and start-ups such as XX and XX have a dominant share of the market in the region of XX.</a:t>
                      </a:r>
                      <a:endParaRPr kumimoji="1" lang="en-US" altLang="ja-JP"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1704000">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Business Development </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Potential</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and Growth Strategies</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latin typeface="+mj-lt"/>
                        </a:rPr>
                        <a:t>Example: </a:t>
                      </a:r>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latin typeface="+mj-lt"/>
                        </a:rPr>
                        <a:t>The market is expected to grow steadily in the future, and the company's products and services can increase sales. In particular, while the products and services of the startups and large companies mentioned above are characterized by XX, the company's products and services are superior in terms of XX and XX, and have different characteristics from the competition.</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bl>
          </a:graphicData>
        </a:graphic>
      </p:graphicFrame>
    </p:spTree>
    <p:extLst>
      <p:ext uri="{BB962C8B-B14F-4D97-AF65-F5344CB8AC3E}">
        <p14:creationId xmlns:p14="http://schemas.microsoft.com/office/powerpoint/2010/main" val="836042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18</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Plan for business development and growth strategy in overseas cities</a:t>
            </a:r>
            <a:r>
              <a:rPr lang="ja-JP" altLang="en-US" dirty="0"/>
              <a:t> </a:t>
            </a:r>
            <a:r>
              <a:rPr kumimoji="1" lang="ja-JP" altLang="en-US" dirty="0"/>
              <a:t>②</a:t>
            </a:r>
            <a:br>
              <a:rPr kumimoji="1" lang="en-US" altLang="ja-JP" dirty="0"/>
            </a:br>
            <a:r>
              <a:rPr kumimoji="1" lang="ja-JP" altLang="en-US" dirty="0"/>
              <a:t>（</a:t>
            </a:r>
            <a:r>
              <a:rPr kumimoji="1" lang="en-US" altLang="ja-JP" dirty="0"/>
              <a:t>Expansion after the </a:t>
            </a:r>
            <a:r>
              <a:rPr lang="en-US" altLang="ja-JP" dirty="0"/>
              <a:t>proof of concept</a:t>
            </a:r>
            <a:r>
              <a:rPr kumimoji="1" lang="ja-JP" altLang="en-US" dirty="0"/>
              <a:t>）</a:t>
            </a:r>
          </a:p>
        </p:txBody>
      </p:sp>
      <p:sp>
        <p:nvSpPr>
          <p:cNvPr id="2" name="正方形/長方形 1">
            <a:extLst>
              <a:ext uri="{FF2B5EF4-FFF2-40B4-BE49-F238E27FC236}">
                <a16:creationId xmlns:a16="http://schemas.microsoft.com/office/drawing/2014/main" id="{765F74FE-2C00-67C2-7902-5D11B5473697}"/>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indent="-285750" defTabSz="990564" fontAlgn="auto">
              <a:spcBef>
                <a:spcPts val="0"/>
              </a:spcBef>
              <a:spcAft>
                <a:spcPts val="0"/>
              </a:spcAft>
              <a:buSzPct val="100000"/>
              <a:buFont typeface="Wingdings" panose="05000000000000000000" pitchFamily="2" charset="2"/>
              <a:buChar char="n"/>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your future business development plans based on this proof of concept </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(e.g., public procurement in overseas cities, expansion to other overseas city sites, collaboration with local private companies and research institutions, etc.).</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 </a:t>
            </a:r>
          </a:p>
          <a:p>
            <a:pPr marL="285750" indent="-285750" defTabSz="990564" fontAlgn="auto">
              <a:spcBef>
                <a:spcPts val="0"/>
              </a:spcBef>
              <a:spcAft>
                <a:spcPts val="0"/>
              </a:spcAft>
              <a:buSzPct val="100000"/>
              <a:buFont typeface="Wingdings" panose="05000000000000000000" pitchFamily="2" charset="2"/>
              <a:buChar char="n"/>
            </a:pP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Also</a:t>
            </a:r>
            <a:r>
              <a:rPr kumimoji="1" lang="en-US" altLang="ja-JP" sz="1400" b="1" dirty="0">
                <a:solidFill>
                  <a:srgbClr val="FF0000"/>
                </a:solidFill>
                <a:latin typeface="+mn-lt"/>
                <a:cs typeface="+mn-cs"/>
              </a:rPr>
              <a:t> 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how this </a:t>
            </a:r>
            <a:r>
              <a:rPr kumimoji="1" lang="en-US" altLang="ja-JP" sz="1400" b="1" dirty="0">
                <a:solidFill>
                  <a:srgbClr val="FF0000"/>
                </a:solidFill>
                <a:latin typeface="+mn-lt"/>
                <a:cs typeface="+mn-cs"/>
              </a:rPr>
              <a:t>proof of concept</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 is positioned for future business growth.</a:t>
            </a:r>
            <a:endParaRPr kumimoji="1" lang="ja-JP" altLang="en-US" sz="1400" b="1" i="0" u="none" strike="noStrike" kern="1200" cap="none" spc="0" normalizeH="0" baseline="0" noProof="0" dirty="0">
              <a:ln>
                <a:noFill/>
              </a:ln>
              <a:solidFill>
                <a:srgbClr val="FF0000"/>
              </a:solidFill>
              <a:effectLst/>
              <a:uLnTx/>
              <a:uFillTx/>
              <a:latin typeface="+mn-lt"/>
              <a:ea typeface="+mn-ea"/>
              <a:cs typeface="+mn-cs"/>
            </a:endParaRPr>
          </a:p>
        </p:txBody>
      </p:sp>
      <p:sp>
        <p:nvSpPr>
          <p:cNvPr id="17" name="正方形/長方形 16">
            <a:extLst>
              <a:ext uri="{FF2B5EF4-FFF2-40B4-BE49-F238E27FC236}">
                <a16:creationId xmlns:a16="http://schemas.microsoft.com/office/drawing/2014/main" id="{8FBD355E-9A0D-3B03-C48E-33F339090067}"/>
              </a:ext>
            </a:extLst>
          </p:cNvPr>
          <p:cNvSpPr/>
          <p:nvPr/>
        </p:nvSpPr>
        <p:spPr>
          <a:xfrm>
            <a:off x="415925" y="1976284"/>
            <a:ext cx="2423919" cy="3153408"/>
          </a:xfrm>
          <a:prstGeom prst="rect">
            <a:avLst/>
          </a:prstGeom>
          <a:no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en-US" altLang="ja-JP" sz="1200" dirty="0">
                <a:solidFill>
                  <a:schemeClr val="tx1"/>
                </a:solidFill>
                <a:ea typeface="+mj-ea"/>
                <a:cs typeface="Calibri Light" panose="020F0302020204030204" pitchFamily="34" charset="0"/>
              </a:rPr>
              <a:t>Example:</a:t>
            </a:r>
          </a:p>
          <a:p>
            <a:endParaRPr kumimoji="1" lang="en-US" altLang="ja-JP" sz="1200" dirty="0">
              <a:solidFill>
                <a:schemeClr val="tx1"/>
              </a:solidFill>
              <a:ea typeface="+mj-ea"/>
              <a:cs typeface="Calibri Light" panose="020F0302020204030204" pitchFamily="34" charset="0"/>
            </a:endParaRPr>
          </a:p>
          <a:p>
            <a:r>
              <a:rPr kumimoji="1" lang="en-US" altLang="ja-JP" sz="1200" dirty="0">
                <a:solidFill>
                  <a:schemeClr val="tx1"/>
                </a:solidFill>
                <a:ea typeface="+mj-ea"/>
                <a:cs typeface="Calibri Light" panose="020F0302020204030204" pitchFamily="34" charset="0"/>
              </a:rPr>
              <a:t>Japan:  We have developed XX service/product and have a market share of XX in the area of XX. The company aims to expand its services/products in XX region in the future.</a:t>
            </a:r>
          </a:p>
          <a:p>
            <a:endParaRPr kumimoji="1" lang="en-US" altLang="ja-JP" sz="1200" dirty="0">
              <a:solidFill>
                <a:schemeClr val="tx1"/>
              </a:solidFill>
              <a:ea typeface="+mj-ea"/>
              <a:cs typeface="Calibri Light" panose="020F0302020204030204" pitchFamily="34" charset="0"/>
            </a:endParaRPr>
          </a:p>
          <a:p>
            <a:r>
              <a:rPr kumimoji="1" lang="en-US" altLang="ja-JP" sz="1200" dirty="0">
                <a:solidFill>
                  <a:schemeClr val="tx1"/>
                </a:solidFill>
                <a:ea typeface="+mj-ea"/>
                <a:cs typeface="Calibri Light" panose="020F0302020204030204" pitchFamily="34" charset="0"/>
              </a:rPr>
              <a:t>Overseas: The company has already developed its business in XX region, and expects to develop its business in XX region in the future.</a:t>
            </a:r>
          </a:p>
        </p:txBody>
      </p:sp>
      <p:sp>
        <p:nvSpPr>
          <p:cNvPr id="18" name="正方形/長方形 17">
            <a:extLst>
              <a:ext uri="{FF2B5EF4-FFF2-40B4-BE49-F238E27FC236}">
                <a16:creationId xmlns:a16="http://schemas.microsoft.com/office/drawing/2014/main" id="{448F71F1-E9AA-48F7-785C-E11A7E37FCFF}"/>
              </a:ext>
            </a:extLst>
          </p:cNvPr>
          <p:cNvSpPr/>
          <p:nvPr/>
        </p:nvSpPr>
        <p:spPr>
          <a:xfrm>
            <a:off x="415925" y="1723974"/>
            <a:ext cx="2423919" cy="242128"/>
          </a:xfrm>
          <a:prstGeom prst="rect">
            <a:avLst/>
          </a:prstGeom>
          <a:solidFill>
            <a:schemeClr val="bg1">
              <a:lumMod val="50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ea typeface="+mj-ea"/>
                <a:cs typeface="Calibri Light" panose="020F0302020204030204" pitchFamily="34" charset="0"/>
              </a:rPr>
              <a:t>so far</a:t>
            </a:r>
            <a:endParaRPr kumimoji="1" lang="ja-JP" altLang="en-US" sz="1200" dirty="0">
              <a:ea typeface="+mj-ea"/>
              <a:cs typeface="Calibri Light" panose="020F0302020204030204" pitchFamily="34" charset="0"/>
            </a:endParaRPr>
          </a:p>
        </p:txBody>
      </p:sp>
      <p:sp>
        <p:nvSpPr>
          <p:cNvPr id="27" name="正方形/長方形 26">
            <a:extLst>
              <a:ext uri="{FF2B5EF4-FFF2-40B4-BE49-F238E27FC236}">
                <a16:creationId xmlns:a16="http://schemas.microsoft.com/office/drawing/2014/main" id="{95E7A6FA-0E0C-E66F-C673-215B05579B26}"/>
              </a:ext>
            </a:extLst>
          </p:cNvPr>
          <p:cNvSpPr/>
          <p:nvPr/>
        </p:nvSpPr>
        <p:spPr>
          <a:xfrm>
            <a:off x="3129776" y="1976284"/>
            <a:ext cx="6360301" cy="3153408"/>
          </a:xfrm>
          <a:prstGeom prst="rect">
            <a:avLst/>
          </a:prstGeom>
          <a:no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en-US" altLang="ja-JP" sz="1200" dirty="0">
                <a:solidFill>
                  <a:schemeClr val="tx1"/>
                </a:solidFill>
                <a:ea typeface="+mj-ea"/>
                <a:cs typeface="Calibri Light" panose="020F0302020204030204" pitchFamily="34" charset="0"/>
              </a:rPr>
              <a:t>(Plans for overseas city development based on this proof of concept are described)</a:t>
            </a:r>
          </a:p>
          <a:p>
            <a:endParaRPr kumimoji="1" lang="en-US" altLang="ja-JP" sz="1200" dirty="0">
              <a:solidFill>
                <a:schemeClr val="tx1"/>
              </a:solidFill>
              <a:ea typeface="+mj-ea"/>
              <a:cs typeface="Calibri Light" panose="020F0302020204030204" pitchFamily="34" charset="0"/>
            </a:endParaRPr>
          </a:p>
          <a:p>
            <a:r>
              <a:rPr kumimoji="1" lang="en-US" altLang="ja-JP" sz="1200" dirty="0">
                <a:solidFill>
                  <a:schemeClr val="tx1"/>
                </a:solidFill>
                <a:ea typeface="+mj-ea"/>
                <a:cs typeface="Calibri Light" panose="020F0302020204030204" pitchFamily="34" charset="0"/>
              </a:rPr>
              <a:t>Example: </a:t>
            </a:r>
          </a:p>
          <a:p>
            <a:r>
              <a:rPr kumimoji="1" lang="en-US" altLang="ja-JP" sz="1200" dirty="0">
                <a:solidFill>
                  <a:schemeClr val="tx1"/>
                </a:solidFill>
                <a:ea typeface="+mj-ea"/>
                <a:cs typeface="Calibri Light" panose="020F0302020204030204" pitchFamily="34" charset="0"/>
              </a:rPr>
              <a:t>With partners such as XX, we will develop services targeting customers in XX, and aim to achieve sales of XX and an overseas sales ratio of XX% at XX.</a:t>
            </a:r>
          </a:p>
          <a:p>
            <a:endParaRPr kumimoji="1" lang="en-US" altLang="ja-JP" sz="1200" dirty="0">
              <a:solidFill>
                <a:schemeClr val="tx1"/>
              </a:solidFill>
              <a:ea typeface="+mj-ea"/>
              <a:cs typeface="Calibri Light" panose="020F0302020204030204" pitchFamily="34" charset="0"/>
            </a:endParaRPr>
          </a:p>
          <a:p>
            <a:r>
              <a:rPr kumimoji="1" lang="en-US" altLang="ja-JP" sz="1200" dirty="0">
                <a:solidFill>
                  <a:schemeClr val="tx1"/>
                </a:solidFill>
                <a:ea typeface="+mj-ea"/>
                <a:cs typeface="Calibri Light" panose="020F0302020204030204" pitchFamily="34" charset="0"/>
              </a:rPr>
              <a:t>Example: </a:t>
            </a:r>
          </a:p>
          <a:p>
            <a:r>
              <a:rPr kumimoji="1" lang="en-US" altLang="ja-JP" sz="1200" dirty="0">
                <a:solidFill>
                  <a:schemeClr val="tx1"/>
                </a:solidFill>
                <a:ea typeface="+mj-ea"/>
                <a:cs typeface="Calibri Light" panose="020F0302020204030204" pitchFamily="34" charset="0"/>
              </a:rPr>
              <a:t>Conduct joint research and development with XX and consider acquisition of XX in relation to business development in the XX region.</a:t>
            </a:r>
            <a:endParaRPr kumimoji="1" lang="ja-JP" altLang="en-US" sz="1200" dirty="0">
              <a:solidFill>
                <a:schemeClr val="tx1"/>
              </a:solidFill>
              <a:ea typeface="+mj-ea"/>
              <a:cs typeface="Calibri Light" panose="020F0302020204030204" pitchFamily="34" charset="0"/>
            </a:endParaRPr>
          </a:p>
        </p:txBody>
      </p:sp>
      <p:sp>
        <p:nvSpPr>
          <p:cNvPr id="28" name="正方形/長方形 27">
            <a:extLst>
              <a:ext uri="{FF2B5EF4-FFF2-40B4-BE49-F238E27FC236}">
                <a16:creationId xmlns:a16="http://schemas.microsoft.com/office/drawing/2014/main" id="{9179DBB2-4E6C-0183-52F5-09F9ABE761B2}"/>
              </a:ext>
            </a:extLst>
          </p:cNvPr>
          <p:cNvSpPr/>
          <p:nvPr/>
        </p:nvSpPr>
        <p:spPr>
          <a:xfrm>
            <a:off x="3129776" y="1723974"/>
            <a:ext cx="6360301" cy="242128"/>
          </a:xfrm>
          <a:prstGeom prst="rect">
            <a:avLst/>
          </a:prstGeom>
          <a:solidFill>
            <a:schemeClr val="bg1">
              <a:lumMod val="50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ea typeface="+mj-ea"/>
                <a:cs typeface="Calibri Light" panose="020F0302020204030204" pitchFamily="34" charset="0"/>
              </a:rPr>
              <a:t>in few years/ in  the future</a:t>
            </a:r>
            <a:endParaRPr kumimoji="1" lang="ja-JP" altLang="en-US" sz="1200" dirty="0">
              <a:ea typeface="+mj-ea"/>
              <a:cs typeface="Calibri Light" panose="020F0302020204030204" pitchFamily="34" charset="0"/>
            </a:endParaRPr>
          </a:p>
        </p:txBody>
      </p:sp>
      <p:sp>
        <p:nvSpPr>
          <p:cNvPr id="29" name="正方形/長方形 28">
            <a:extLst>
              <a:ext uri="{FF2B5EF4-FFF2-40B4-BE49-F238E27FC236}">
                <a16:creationId xmlns:a16="http://schemas.microsoft.com/office/drawing/2014/main" id="{DE14A3A1-5D46-9C8F-8359-D3B9563803AE}"/>
              </a:ext>
            </a:extLst>
          </p:cNvPr>
          <p:cNvSpPr/>
          <p:nvPr/>
        </p:nvSpPr>
        <p:spPr>
          <a:xfrm>
            <a:off x="415925" y="5673213"/>
            <a:ext cx="9074150" cy="904605"/>
          </a:xfrm>
          <a:prstGeom prst="rect">
            <a:avLst/>
          </a:prstGeom>
          <a:no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en-US" altLang="ja-JP" sz="1200" dirty="0">
                <a:solidFill>
                  <a:schemeClr val="tx1"/>
                </a:solidFill>
                <a:ea typeface="+mj-ea"/>
                <a:cs typeface="Calibri Light" panose="020F0302020204030204" pitchFamily="34" charset="0"/>
              </a:rPr>
              <a:t>Example:</a:t>
            </a:r>
          </a:p>
          <a:p>
            <a:r>
              <a:rPr kumimoji="1" lang="en-US" altLang="ja-JP" sz="1200" dirty="0">
                <a:solidFill>
                  <a:schemeClr val="tx1"/>
                </a:solidFill>
                <a:ea typeface="+mj-ea"/>
                <a:cs typeface="Calibri Light" panose="020F0302020204030204" pitchFamily="34" charset="0"/>
              </a:rPr>
              <a:t>Verify the effectiveness of the company's service/product in addressing XX issues in XX. Evaluate XX with XX (outcome indicators) for entry into XX region.</a:t>
            </a:r>
            <a:endParaRPr kumimoji="1" lang="ja-JP" altLang="en-US" sz="1200" dirty="0">
              <a:solidFill>
                <a:schemeClr val="tx1"/>
              </a:solidFill>
              <a:ea typeface="+mj-ea"/>
              <a:cs typeface="Calibri Light" panose="020F0302020204030204" pitchFamily="34" charset="0"/>
            </a:endParaRPr>
          </a:p>
        </p:txBody>
      </p:sp>
      <p:sp>
        <p:nvSpPr>
          <p:cNvPr id="30" name="正方形/長方形 29">
            <a:extLst>
              <a:ext uri="{FF2B5EF4-FFF2-40B4-BE49-F238E27FC236}">
                <a16:creationId xmlns:a16="http://schemas.microsoft.com/office/drawing/2014/main" id="{4FC9D468-0AFB-20BA-3723-2358EEE15EBF}"/>
              </a:ext>
            </a:extLst>
          </p:cNvPr>
          <p:cNvSpPr/>
          <p:nvPr/>
        </p:nvSpPr>
        <p:spPr>
          <a:xfrm>
            <a:off x="415925" y="5420903"/>
            <a:ext cx="9074150" cy="242128"/>
          </a:xfrm>
          <a:prstGeom prst="rect">
            <a:avLst/>
          </a:prstGeom>
          <a:solidFill>
            <a:schemeClr val="bg1">
              <a:lumMod val="50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bg1"/>
                </a:solidFill>
                <a:ea typeface="+mj-ea"/>
                <a:cs typeface="Calibri Light" panose="020F0302020204030204" pitchFamily="34" charset="0"/>
              </a:rPr>
              <a:t>Proof </a:t>
            </a:r>
            <a:r>
              <a:rPr kumimoji="1" lang="en-US" altLang="ja-JP" sz="1200">
                <a:solidFill>
                  <a:schemeClr val="bg1"/>
                </a:solidFill>
                <a:ea typeface="+mj-ea"/>
                <a:cs typeface="Calibri Light" panose="020F0302020204030204" pitchFamily="34" charset="0"/>
              </a:rPr>
              <a:t>of Concept</a:t>
            </a:r>
            <a:endParaRPr kumimoji="1" lang="ja-JP" altLang="en-US" sz="1200" dirty="0">
              <a:solidFill>
                <a:schemeClr val="bg1"/>
              </a:solidFill>
              <a:ea typeface="+mj-ea"/>
              <a:cs typeface="Calibri Light" panose="020F0302020204030204" pitchFamily="34" charset="0"/>
            </a:endParaRPr>
          </a:p>
        </p:txBody>
      </p:sp>
      <p:cxnSp>
        <p:nvCxnSpPr>
          <p:cNvPr id="32" name="直線矢印コネクタ 31">
            <a:extLst>
              <a:ext uri="{FF2B5EF4-FFF2-40B4-BE49-F238E27FC236}">
                <a16:creationId xmlns:a16="http://schemas.microsoft.com/office/drawing/2014/main" id="{20D9DADE-B70F-C179-6B98-90BD216D2734}"/>
              </a:ext>
            </a:extLst>
          </p:cNvPr>
          <p:cNvCxnSpPr>
            <a:cxnSpLocks/>
            <a:endCxn id="27" idx="2"/>
          </p:cNvCxnSpPr>
          <p:nvPr/>
        </p:nvCxnSpPr>
        <p:spPr bwMode="gray">
          <a:xfrm flipV="1">
            <a:off x="6309927" y="5129692"/>
            <a:ext cx="0" cy="29121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1E649A94-9070-1B49-D326-D159BF04D109}"/>
              </a:ext>
            </a:extLst>
          </p:cNvPr>
          <p:cNvCxnSpPr>
            <a:cxnSpLocks/>
            <a:stCxn id="17" idx="2"/>
          </p:cNvCxnSpPr>
          <p:nvPr/>
        </p:nvCxnSpPr>
        <p:spPr bwMode="gray">
          <a:xfrm>
            <a:off x="1627885" y="5129692"/>
            <a:ext cx="0" cy="29121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263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4BBEF-93C3-CECA-9F36-1CAEB1A7D617}"/>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513D5FE-AB26-F7D3-C5AC-F65E6D6F7902}"/>
              </a:ext>
            </a:extLst>
          </p:cNvPr>
          <p:cNvSpPr>
            <a:spLocks noGrp="1"/>
          </p:cNvSpPr>
          <p:nvPr>
            <p:ph type="sldNum" sz="quarter" idx="11"/>
          </p:nvPr>
        </p:nvSpPr>
        <p:spPr/>
        <p:txBody>
          <a:bodyPr/>
          <a:lstStyle/>
          <a:p>
            <a:fld id="{AA5FCFE5-FE56-4EF1-80A8-07776887C2A1}" type="slidenum">
              <a:rPr lang="ja-JP" altLang="en-US" smtClean="0"/>
              <a:pPr/>
              <a:t>19</a:t>
            </a:fld>
            <a:endParaRPr lang="ja-JP" altLang="en-US"/>
          </a:p>
        </p:txBody>
      </p:sp>
      <p:sp>
        <p:nvSpPr>
          <p:cNvPr id="6" name="タイトル 5">
            <a:extLst>
              <a:ext uri="{FF2B5EF4-FFF2-40B4-BE49-F238E27FC236}">
                <a16:creationId xmlns:a16="http://schemas.microsoft.com/office/drawing/2014/main" id="{1EF7EF48-D667-7B7B-7849-FA806501C585}"/>
              </a:ext>
            </a:extLst>
          </p:cNvPr>
          <p:cNvSpPr>
            <a:spLocks noGrp="1"/>
          </p:cNvSpPr>
          <p:nvPr>
            <p:ph type="title"/>
          </p:nvPr>
        </p:nvSpPr>
        <p:spPr/>
        <p:txBody>
          <a:bodyPr vert="horz"/>
          <a:lstStyle/>
          <a:p>
            <a:r>
              <a:rPr kumimoji="1" lang="en-US" altLang="ja-JP" dirty="0"/>
              <a:t>Business Model</a:t>
            </a:r>
            <a:endParaRPr kumimoji="1" lang="ja-JP" altLang="en-US" dirty="0"/>
          </a:p>
        </p:txBody>
      </p:sp>
      <p:sp>
        <p:nvSpPr>
          <p:cNvPr id="2" name="正方形/長方形 1">
            <a:extLst>
              <a:ext uri="{FF2B5EF4-FFF2-40B4-BE49-F238E27FC236}">
                <a16:creationId xmlns:a16="http://schemas.microsoft.com/office/drawing/2014/main" id="{181C991C-8814-9CB1-3852-F899757DFB83}"/>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400" b="1" dirty="0">
                <a:solidFill>
                  <a:srgbClr val="FF0000"/>
                </a:solidFill>
                <a:latin typeface="+mn-lt"/>
                <a:cs typeface="+mn-cs"/>
              </a:rPr>
              <a:t>Please describe the business model, including the following points. </a:t>
            </a:r>
          </a:p>
          <a:p>
            <a:pPr defTabSz="990564" fontAlgn="auto">
              <a:spcBef>
                <a:spcPts val="0"/>
              </a:spcBef>
              <a:spcAft>
                <a:spcPts val="0"/>
              </a:spcAft>
              <a:buSzPct val="100000"/>
            </a:pPr>
            <a:r>
              <a:rPr kumimoji="1" lang="en-US" altLang="ja-JP" sz="1400" b="1" dirty="0">
                <a:solidFill>
                  <a:srgbClr val="FF0000"/>
                </a:solidFill>
                <a:latin typeface="+mn-lt"/>
                <a:cs typeface="+mn-cs"/>
              </a:rPr>
              <a:t>(</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the Customer Segments, Value Propositions, Channels, Customer Relationships, Revenue Streams, Key Resources, Key Activities, Key Partners, Cost Structure )</a:t>
            </a:r>
            <a:endParaRPr kumimoji="1" lang="en-US" altLang="ja-JP" sz="1400" dirty="0">
              <a:solidFill>
                <a:srgbClr val="FF0000"/>
              </a:solidFill>
              <a:latin typeface="+mn-lt"/>
              <a:cs typeface="+mn-cs"/>
            </a:endParaRPr>
          </a:p>
        </p:txBody>
      </p:sp>
      <p:sp>
        <p:nvSpPr>
          <p:cNvPr id="4" name="正方形/長方形 3">
            <a:extLst>
              <a:ext uri="{FF2B5EF4-FFF2-40B4-BE49-F238E27FC236}">
                <a16:creationId xmlns:a16="http://schemas.microsoft.com/office/drawing/2014/main" id="{4E018797-7C27-35F3-7113-06A8C81CB8AC}"/>
              </a:ext>
            </a:extLst>
          </p:cNvPr>
          <p:cNvSpPr/>
          <p:nvPr/>
        </p:nvSpPr>
        <p:spPr bwMode="gray">
          <a:xfrm>
            <a:off x="415926" y="1696399"/>
            <a:ext cx="9072000" cy="4891601"/>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Describe freely</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p>
        </p:txBody>
      </p:sp>
    </p:spTree>
    <p:extLst>
      <p:ext uri="{BB962C8B-B14F-4D97-AF65-F5344CB8AC3E}">
        <p14:creationId xmlns:p14="http://schemas.microsoft.com/office/powerpoint/2010/main" val="267073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2</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a:lstStyle/>
          <a:p>
            <a:r>
              <a:rPr kumimoji="1" lang="en-US" altLang="ja-JP" dirty="0"/>
              <a:t>Application Form for King Salmon Project “Joint Project with Startups</a:t>
            </a:r>
            <a:r>
              <a:rPr lang="ja-JP" altLang="en-US" dirty="0"/>
              <a:t> </a:t>
            </a:r>
            <a:r>
              <a:rPr lang="en-US" altLang="ja-JP" dirty="0"/>
              <a:t>and</a:t>
            </a:r>
            <a:r>
              <a:rPr lang="ja-JP" altLang="en-US" dirty="0"/>
              <a:t> </a:t>
            </a:r>
            <a:r>
              <a:rPr lang="en-US" altLang="ja-JP" dirty="0"/>
              <a:t>Overseas Cities</a:t>
            </a:r>
            <a:endParaRPr kumimoji="1" lang="ja-JP" altLang="en-US" dirty="0"/>
          </a:p>
        </p:txBody>
      </p:sp>
      <p:sp>
        <p:nvSpPr>
          <p:cNvPr id="10" name="コンテンツ プレースホルダー 2">
            <a:extLst>
              <a:ext uri="{FF2B5EF4-FFF2-40B4-BE49-F238E27FC236}">
                <a16:creationId xmlns:a16="http://schemas.microsoft.com/office/drawing/2014/main" id="{6492D868-C562-26A5-3E6C-99E06C28134C}"/>
              </a:ext>
            </a:extLst>
          </p:cNvPr>
          <p:cNvSpPr txBox="1">
            <a:spLocks/>
          </p:cNvSpPr>
          <p:nvPr/>
        </p:nvSpPr>
        <p:spPr bwMode="auto">
          <a:xfrm>
            <a:off x="417000" y="1016000"/>
            <a:ext cx="9072000" cy="259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fontAlgn="base">
              <a:lnSpc>
                <a:spcPct val="90000"/>
              </a:lnSpc>
              <a:spcBef>
                <a:spcPts val="1000"/>
              </a:spcBef>
              <a:spcAft>
                <a:spcPct val="0"/>
              </a:spcAft>
              <a:buFont typeface="Arial" panose="020B0604020202020204" pitchFamily="34" charset="0"/>
              <a:buNone/>
              <a:defRPr kumimoji="1" sz="2400" kern="1200">
                <a:solidFill>
                  <a:schemeClr val="tx1"/>
                </a:solidFill>
                <a:latin typeface="+mn-lt"/>
                <a:ea typeface="+mn-ea"/>
                <a:cs typeface="+mn-cs"/>
              </a:defRPr>
            </a:lvl1pPr>
            <a:lvl2pPr marL="457200" indent="0" algn="ctr" rtl="0" fontAlgn="base">
              <a:lnSpc>
                <a:spcPct val="90000"/>
              </a:lnSpc>
              <a:spcBef>
                <a:spcPts val="500"/>
              </a:spcBef>
              <a:spcAft>
                <a:spcPct val="0"/>
              </a:spcAft>
              <a:buFont typeface="Arial" panose="020B0604020202020204" pitchFamily="34" charset="0"/>
              <a:buNone/>
              <a:defRPr kumimoji="1" sz="2000" kern="1200">
                <a:solidFill>
                  <a:schemeClr val="tx1"/>
                </a:solidFill>
                <a:latin typeface="+mn-lt"/>
                <a:ea typeface="+mn-ea"/>
                <a:cs typeface="+mn-cs"/>
              </a:defRPr>
            </a:lvl2pPr>
            <a:lvl3pPr marL="914400" indent="0" algn="ctr" rtl="0" fontAlgn="base">
              <a:lnSpc>
                <a:spcPct val="90000"/>
              </a:lnSpc>
              <a:spcBef>
                <a:spcPts val="500"/>
              </a:spcBef>
              <a:spcAft>
                <a:spcPct val="0"/>
              </a:spcAft>
              <a:buFont typeface="Arial" panose="020B0604020202020204" pitchFamily="34" charset="0"/>
              <a:buNone/>
              <a:defRPr kumimoji="1" sz="1800" kern="1200">
                <a:solidFill>
                  <a:schemeClr val="tx1"/>
                </a:solidFill>
                <a:latin typeface="+mn-lt"/>
                <a:ea typeface="+mn-ea"/>
                <a:cs typeface="+mn-cs"/>
              </a:defRPr>
            </a:lvl3pPr>
            <a:lvl4pPr marL="13716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4pPr>
            <a:lvl5pPr marL="18288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defTabSz="914400" eaLnBrk="1" hangingPunct="1">
              <a:lnSpc>
                <a:spcPct val="100000"/>
              </a:lnSpc>
              <a:spcBef>
                <a:spcPts val="600"/>
              </a:spcBef>
            </a:pPr>
            <a:r>
              <a:rPr lang="en-US" altLang="ja-JP" sz="1400" dirty="0">
                <a:latin typeface="+mj-lt"/>
                <a:ea typeface="+mj-ea"/>
                <a:cs typeface="Calibri Light" panose="020F0302020204030204" pitchFamily="34" charset="0"/>
              </a:rPr>
              <a:t>Thank you for your application for King Salmon Project “Joint Project with Startups and Overseas Cities”. </a:t>
            </a:r>
          </a:p>
          <a:p>
            <a:pPr algn="l" defTabSz="914400" eaLnBrk="1" hangingPunct="1">
              <a:lnSpc>
                <a:spcPct val="100000"/>
              </a:lnSpc>
              <a:spcBef>
                <a:spcPts val="600"/>
              </a:spcBef>
            </a:pPr>
            <a:r>
              <a:rPr lang="en-US" altLang="ja-JP" sz="1400" dirty="0">
                <a:latin typeface="+mj-lt"/>
                <a:ea typeface="+mj-ea"/>
                <a:cs typeface="Calibri Light" panose="020F0302020204030204" pitchFamily="34" charset="0"/>
              </a:rPr>
              <a:t>Read the following instructions and complete the application form.</a:t>
            </a:r>
          </a:p>
          <a:p>
            <a:pPr algn="l" defTabSz="914400" eaLnBrk="1" hangingPunct="1">
              <a:lnSpc>
                <a:spcPct val="100000"/>
              </a:lnSpc>
              <a:spcBef>
                <a:spcPts val="600"/>
              </a:spcBef>
            </a:pPr>
            <a:r>
              <a:rPr lang="en-US" altLang="ja-JP" sz="1400" b="1" dirty="0">
                <a:latin typeface="+mj-lt"/>
                <a:ea typeface="+mj-ea"/>
                <a:cs typeface="Calibri Light" panose="020F0302020204030204" pitchFamily="34" charset="0"/>
              </a:rPr>
              <a:t>Instructions</a:t>
            </a:r>
            <a:endParaRPr lang="ja-JP" altLang="en-US" sz="1400" b="1" dirty="0">
              <a:latin typeface="+mj-lt"/>
              <a:ea typeface="+mj-ea"/>
              <a:cs typeface="Calibri Light" panose="020F0302020204030204" pitchFamily="34" charset="0"/>
            </a:endParaRP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Select the city you would like to apply for, Moreton bay or Rome.</a:t>
            </a: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Refer to the explanatory materials regarding to issues of the applying city to fill out the application form (Download the explanatory materials </a:t>
            </a:r>
            <a:r>
              <a:rPr lang="en-US" altLang="ja-JP" sz="1400" dirty="0">
                <a:latin typeface="+mj-lt"/>
                <a:ea typeface="+mj-ea"/>
                <a:cs typeface="Calibri Light" panose="020F0302020204030204" pitchFamily="34" charset="0"/>
                <a:hlinkClick r:id="rId2">
                  <a:extLst>
                    <a:ext uri="{A12FA001-AC4F-418D-AE19-62706E023703}">
                      <ahyp:hlinkClr xmlns:ahyp="http://schemas.microsoft.com/office/drawing/2018/hyperlinkcolor" val="tx"/>
                    </a:ext>
                  </a:extLst>
                </a:hlinkClick>
              </a:rPr>
              <a:t>https://kingsalmon.metro.tokyo.lg.jp/overseas08/</a:t>
            </a:r>
            <a:r>
              <a:rPr lang="en-US" altLang="ja-JP" sz="1400" dirty="0">
                <a:latin typeface="+mj-lt"/>
                <a:ea typeface="+mj-ea"/>
                <a:cs typeface="Calibri Light" panose="020F0302020204030204" pitchFamily="34" charset="0"/>
              </a:rPr>
              <a:t>)</a:t>
            </a:r>
          </a:p>
          <a:p>
            <a:pPr marL="285750" indent="-285750" algn="l" defTabSz="914400" eaLnBrk="1" hangingPunct="1">
              <a:lnSpc>
                <a:spcPct val="100000"/>
              </a:lnSpc>
              <a:spcBef>
                <a:spcPts val="600"/>
              </a:spcBef>
              <a:buFont typeface="Arial" panose="020B0604020202020204" pitchFamily="34" charset="0"/>
              <a:buChar char="•"/>
            </a:pPr>
            <a:r>
              <a:rPr lang="en-US" altLang="ja-JP" sz="1400" b="1" dirty="0">
                <a:latin typeface="+mj-lt"/>
                <a:ea typeface="+mj-ea"/>
                <a:cs typeface="Calibri Light" panose="020F0302020204030204" pitchFamily="34" charset="0"/>
              </a:rPr>
              <a:t>DO NOT </a:t>
            </a:r>
            <a:r>
              <a:rPr lang="en-US" altLang="ja-JP" sz="1400" dirty="0">
                <a:latin typeface="+mj-lt"/>
                <a:ea typeface="+mj-ea"/>
                <a:cs typeface="Calibri Light" panose="020F0302020204030204" pitchFamily="34" charset="0"/>
              </a:rPr>
              <a:t>exceed the page limit and submit the application form more</a:t>
            </a:r>
            <a:r>
              <a:rPr lang="ja-JP" altLang="en-US" sz="1400" dirty="0">
                <a:latin typeface="+mj-lt"/>
                <a:ea typeface="+mj-ea"/>
                <a:cs typeface="Calibri Light" panose="020F0302020204030204" pitchFamily="34" charset="0"/>
              </a:rPr>
              <a:t> </a:t>
            </a:r>
            <a:r>
              <a:rPr lang="en-US" altLang="ja-JP" sz="1400" dirty="0">
                <a:latin typeface="+mj-lt"/>
                <a:ea typeface="+mj-ea"/>
                <a:cs typeface="Calibri Light" panose="020F0302020204030204" pitchFamily="34" charset="0"/>
              </a:rPr>
              <a:t>than 20 pages.</a:t>
            </a: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Submit the application form via e-mail with the attached application form less than 10 MB in file size.</a:t>
            </a:r>
          </a:p>
          <a:p>
            <a:pPr algn="l" defTabSz="914400" eaLnBrk="1" hangingPunct="1">
              <a:lnSpc>
                <a:spcPct val="100000"/>
              </a:lnSpc>
              <a:spcBef>
                <a:spcPts val="600"/>
              </a:spcBef>
            </a:pPr>
            <a:r>
              <a:rPr lang="en-US" altLang="ja-JP" sz="1400" b="1" dirty="0">
                <a:latin typeface="+mj-lt"/>
                <a:ea typeface="+mj-ea"/>
                <a:cs typeface="Calibri Light" panose="020F0302020204030204" pitchFamily="34" charset="0"/>
              </a:rPr>
              <a:t>Important Notes</a:t>
            </a: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The project promoter, Deloitte Tohmatsu Venture Support LLC, may contact you for confirmation.</a:t>
            </a:r>
            <a:endParaRPr lang="ja-JP" altLang="en-US" sz="1400" dirty="0">
              <a:latin typeface="+mj-lt"/>
              <a:ea typeface="+mj-ea"/>
              <a:cs typeface="Calibri Light" panose="020F0302020204030204" pitchFamily="34" charset="0"/>
            </a:endParaRP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Additional information may be required for the screening process.</a:t>
            </a:r>
            <a:endParaRPr lang="ja-JP" altLang="en-US" sz="1400" dirty="0">
              <a:latin typeface="+mj-lt"/>
              <a:ea typeface="+mj-ea"/>
              <a:cs typeface="Calibri Light" panose="020F0302020204030204" pitchFamily="34" charset="0"/>
            </a:endParaRPr>
          </a:p>
          <a:p>
            <a:pPr marL="285750" indent="-285750" algn="l" defTabSz="914400" eaLnBrk="1" hangingPunct="1">
              <a:lnSpc>
                <a:spcPct val="100000"/>
              </a:lnSpc>
              <a:spcBef>
                <a:spcPts val="600"/>
              </a:spcBef>
              <a:buFont typeface="Arial" panose="020B0604020202020204" pitchFamily="34" charset="0"/>
              <a:buChar char="•"/>
            </a:pPr>
            <a:r>
              <a:rPr lang="en-US" altLang="ja-JP" sz="1400" dirty="0">
                <a:latin typeface="+mj-lt"/>
                <a:ea typeface="+mj-ea"/>
                <a:cs typeface="Calibri Light" panose="020F0302020204030204" pitchFamily="34" charset="0"/>
              </a:rPr>
              <a:t>The submitted application form will not be used for any purpose other than the screening process.</a:t>
            </a:r>
          </a:p>
        </p:txBody>
      </p:sp>
      <p:graphicFrame>
        <p:nvGraphicFramePr>
          <p:cNvPr id="18" name="表 4">
            <a:extLst>
              <a:ext uri="{FF2B5EF4-FFF2-40B4-BE49-F238E27FC236}">
                <a16:creationId xmlns:a16="http://schemas.microsoft.com/office/drawing/2014/main" id="{7D540B22-5C17-93AA-AED3-EDE9835B997D}"/>
              </a:ext>
            </a:extLst>
          </p:cNvPr>
          <p:cNvGraphicFramePr>
            <a:graphicFrameLocks noGrp="1"/>
          </p:cNvGraphicFramePr>
          <p:nvPr/>
        </p:nvGraphicFramePr>
        <p:xfrm>
          <a:off x="417000" y="4701900"/>
          <a:ext cx="9073075" cy="1732331"/>
        </p:xfrm>
        <a:graphic>
          <a:graphicData uri="http://schemas.openxmlformats.org/drawingml/2006/table">
            <a:tbl>
              <a:tblPr>
                <a:tableStyleId>{5C22544A-7EE6-4342-B048-85BDC9FD1C3A}</a:tableStyleId>
              </a:tblPr>
              <a:tblGrid>
                <a:gridCol w="4373209">
                  <a:extLst>
                    <a:ext uri="{9D8B030D-6E8A-4147-A177-3AD203B41FA5}">
                      <a16:colId xmlns:a16="http://schemas.microsoft.com/office/drawing/2014/main" val="993115417"/>
                    </a:ext>
                  </a:extLst>
                </a:gridCol>
                <a:gridCol w="4699866">
                  <a:extLst>
                    <a:ext uri="{9D8B030D-6E8A-4147-A177-3AD203B41FA5}">
                      <a16:colId xmlns:a16="http://schemas.microsoft.com/office/drawing/2014/main" val="2234955696"/>
                    </a:ext>
                  </a:extLst>
                </a:gridCol>
              </a:tblGrid>
              <a:tr h="612000">
                <a:tc>
                  <a:txBody>
                    <a:bodyPr/>
                    <a:lstStyle/>
                    <a:p>
                      <a:pPr marL="133350" indent="-133350" algn="just">
                        <a:lnSpc>
                          <a:spcPts val="1800"/>
                        </a:lnSpc>
                        <a:spcAft>
                          <a:spcPts val="0"/>
                        </a:spcAft>
                      </a:pPr>
                      <a:r>
                        <a:rPr kumimoji="1" lang="en-US" altLang="ja-JP" sz="1200" b="1" kern="1200" dirty="0">
                          <a:solidFill>
                            <a:schemeClr val="tx1"/>
                          </a:solidFill>
                          <a:effectLst/>
                          <a:latin typeface="+mj-lt"/>
                          <a:ea typeface="+mj-ea"/>
                          <a:cs typeface="Calibri Light" panose="020F0302020204030204" pitchFamily="34" charset="0"/>
                        </a:rPr>
                        <a:t>Circle the overseas city you are applying for </a:t>
                      </a:r>
                      <a:endParaRPr kumimoji="1" lang="ja-JP" altLang="en-US" sz="1200" b="1"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r h="1008000">
                <a:tc>
                  <a:txBody>
                    <a:bodyPr/>
                    <a:lstStyle/>
                    <a:p>
                      <a:pPr marL="0" indent="0" algn="just">
                        <a:lnSpc>
                          <a:spcPts val="1800"/>
                        </a:lnSpc>
                        <a:spcAft>
                          <a:spcPts val="0"/>
                        </a:spcAft>
                      </a:pPr>
                      <a:r>
                        <a:rPr kumimoji="1" lang="en-US" altLang="ja-JP" sz="1200" b="1" kern="1200" dirty="0">
                          <a:solidFill>
                            <a:schemeClr val="tx1"/>
                          </a:solidFill>
                          <a:effectLst/>
                          <a:latin typeface="+mj-lt"/>
                          <a:ea typeface="+mj-ea"/>
                          <a:cs typeface="Calibri Light" panose="020F0302020204030204" pitchFamily="34" charset="0"/>
                        </a:rPr>
                        <a:t>Circle your availability to visit the applying overseas city to deliver a pitch during the following duration (local time)</a:t>
                      </a:r>
                    </a:p>
                    <a:p>
                      <a:pPr marL="171450" indent="-171450" algn="just">
                        <a:lnSpc>
                          <a:spcPts val="1800"/>
                        </a:lnSpc>
                        <a:spcAft>
                          <a:spcPts val="0"/>
                        </a:spcAft>
                        <a:buFont typeface="Arial" panose="020B0604020202020204" pitchFamily="34" charset="0"/>
                        <a:buChar char="•"/>
                      </a:pPr>
                      <a:r>
                        <a:rPr kumimoji="1" lang="en-US" altLang="ja-JP" sz="1200" b="1" kern="1200" dirty="0">
                          <a:solidFill>
                            <a:schemeClr val="tx1"/>
                          </a:solidFill>
                          <a:effectLst/>
                          <a:latin typeface="+mj-lt"/>
                          <a:ea typeface="+mj-ea"/>
                          <a:cs typeface="Calibri Light" panose="020F0302020204030204" pitchFamily="34" charset="0"/>
                        </a:rPr>
                        <a:t>City of Moreton bay: Monday, Aug 3</a:t>
                      </a:r>
                      <a:r>
                        <a:rPr kumimoji="1" lang="en-US" altLang="ja-JP" sz="1200" b="1" kern="1200" baseline="30000" dirty="0">
                          <a:solidFill>
                            <a:schemeClr val="tx1"/>
                          </a:solidFill>
                          <a:effectLst/>
                          <a:latin typeface="+mj-lt"/>
                          <a:ea typeface="+mj-ea"/>
                          <a:cs typeface="Calibri Light" panose="020F0302020204030204" pitchFamily="34" charset="0"/>
                        </a:rPr>
                        <a:t>rd</a:t>
                      </a:r>
                      <a:r>
                        <a:rPr kumimoji="1" lang="en-US" altLang="ja-JP" sz="1200" b="1" kern="1200" dirty="0">
                          <a:solidFill>
                            <a:schemeClr val="tx1"/>
                          </a:solidFill>
                          <a:effectLst/>
                          <a:latin typeface="+mj-lt"/>
                          <a:ea typeface="+mj-ea"/>
                          <a:cs typeface="Calibri Light" panose="020F0302020204030204" pitchFamily="34" charset="0"/>
                        </a:rPr>
                        <a:t> – Friday, Aug 7</a:t>
                      </a:r>
                      <a:r>
                        <a:rPr kumimoji="1" lang="en-US" altLang="ja-JP" sz="1200" b="1" kern="1200" baseline="30000" dirty="0">
                          <a:solidFill>
                            <a:schemeClr val="tx1"/>
                          </a:solidFill>
                          <a:effectLst/>
                          <a:latin typeface="+mn-lt"/>
                          <a:ea typeface="+mn-ea"/>
                          <a:cs typeface="Calibri Light" panose="020F0302020204030204" pitchFamily="34" charset="0"/>
                        </a:rPr>
                        <a:t>th</a:t>
                      </a:r>
                      <a:r>
                        <a:rPr kumimoji="1" lang="en-US" altLang="ja-JP" sz="1200" b="1" kern="1200" dirty="0">
                          <a:solidFill>
                            <a:schemeClr val="tx1"/>
                          </a:solidFill>
                          <a:effectLst/>
                          <a:latin typeface="+mj-lt"/>
                          <a:ea typeface="+mj-ea"/>
                          <a:cs typeface="Calibri Light" panose="020F0302020204030204" pitchFamily="34" charset="0"/>
                        </a:rPr>
                        <a:t>, 2026</a:t>
                      </a:r>
                    </a:p>
                    <a:p>
                      <a:pPr marL="171450" indent="-171450" algn="just">
                        <a:lnSpc>
                          <a:spcPts val="1800"/>
                        </a:lnSpc>
                        <a:spcAft>
                          <a:spcPts val="0"/>
                        </a:spcAft>
                        <a:buFont typeface="Arial" panose="020B0604020202020204" pitchFamily="34" charset="0"/>
                        <a:buChar char="•"/>
                      </a:pPr>
                      <a:r>
                        <a:rPr kumimoji="1" lang="en-US" altLang="ja-JP" sz="1200" b="1" kern="1200" dirty="0">
                          <a:solidFill>
                            <a:schemeClr val="tx1"/>
                          </a:solidFill>
                          <a:effectLst/>
                          <a:latin typeface="+mj-lt"/>
                          <a:ea typeface="+mj-ea"/>
                          <a:cs typeface="Calibri Light" panose="020F0302020204030204" pitchFamily="34" charset="0"/>
                        </a:rPr>
                        <a:t>City of Rome: Monday, July 13</a:t>
                      </a:r>
                      <a:r>
                        <a:rPr kumimoji="1" lang="en-US" altLang="ja-JP" sz="1200" b="1" kern="1200" baseline="30000" dirty="0">
                          <a:solidFill>
                            <a:schemeClr val="tx1"/>
                          </a:solidFill>
                          <a:effectLst/>
                          <a:latin typeface="+mj-lt"/>
                          <a:ea typeface="+mj-ea"/>
                          <a:cs typeface="Calibri Light" panose="020F0302020204030204" pitchFamily="34" charset="0"/>
                        </a:rPr>
                        <a:t>th</a:t>
                      </a:r>
                      <a:r>
                        <a:rPr kumimoji="1" lang="en-US" altLang="ja-JP" sz="1200" b="1" kern="1200" dirty="0">
                          <a:solidFill>
                            <a:schemeClr val="tx1"/>
                          </a:solidFill>
                          <a:effectLst/>
                          <a:latin typeface="+mj-lt"/>
                          <a:ea typeface="+mj-ea"/>
                          <a:cs typeface="Calibri Light" panose="020F0302020204030204" pitchFamily="34" charset="0"/>
                        </a:rPr>
                        <a:t> </a:t>
                      </a:r>
                      <a:r>
                        <a:rPr kumimoji="1" lang="en-US" altLang="ja-JP" sz="1200" b="1" kern="1200" dirty="0">
                          <a:solidFill>
                            <a:schemeClr val="tx1"/>
                          </a:solidFill>
                          <a:effectLst/>
                          <a:latin typeface="+mn-lt"/>
                          <a:ea typeface="+mn-ea"/>
                          <a:cs typeface="Calibri Light" panose="020F0302020204030204" pitchFamily="34" charset="0"/>
                        </a:rPr>
                        <a:t>– Thursday</a:t>
                      </a:r>
                      <a:r>
                        <a:rPr kumimoji="1" lang="en-US" altLang="ja-JP" sz="1200" b="1" kern="1200" dirty="0">
                          <a:solidFill>
                            <a:schemeClr val="tx1"/>
                          </a:solidFill>
                          <a:effectLst/>
                          <a:latin typeface="+mj-lt"/>
                          <a:ea typeface="+mj-ea"/>
                          <a:cs typeface="Calibri Light" panose="020F0302020204030204" pitchFamily="34" charset="0"/>
                        </a:rPr>
                        <a:t>, July 17</a:t>
                      </a:r>
                      <a:r>
                        <a:rPr kumimoji="1" lang="en-US" altLang="ja-JP" sz="1200" b="1" kern="1200" baseline="30000" dirty="0">
                          <a:solidFill>
                            <a:schemeClr val="tx1"/>
                          </a:solidFill>
                          <a:effectLst/>
                          <a:latin typeface="+mn-lt"/>
                          <a:ea typeface="+mn-ea"/>
                          <a:cs typeface="Calibri Light" panose="020F0302020204030204" pitchFamily="34" charset="0"/>
                        </a:rPr>
                        <a:t>th</a:t>
                      </a:r>
                      <a:r>
                        <a:rPr kumimoji="1" lang="en-US" altLang="ja-JP" sz="1200" b="1" kern="1200" dirty="0">
                          <a:solidFill>
                            <a:schemeClr val="tx1"/>
                          </a:solidFill>
                          <a:effectLst/>
                          <a:latin typeface="+mj-lt"/>
                          <a:ea typeface="+mj-ea"/>
                          <a:cs typeface="Calibri Light" panose="020F0302020204030204" pitchFamily="34" charset="0"/>
                        </a:rPr>
                        <a:t>, 2026</a:t>
                      </a: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4938199"/>
                  </a:ext>
                </a:extLst>
              </a:tr>
            </a:tbl>
          </a:graphicData>
        </a:graphic>
      </p:graphicFrame>
      <p:sp>
        <p:nvSpPr>
          <p:cNvPr id="13" name="正方形/長方形 12">
            <a:extLst>
              <a:ext uri="{FF2B5EF4-FFF2-40B4-BE49-F238E27FC236}">
                <a16:creationId xmlns:a16="http://schemas.microsoft.com/office/drawing/2014/main" id="{366CD8D2-1FF8-0305-0429-097E1E44A969}"/>
              </a:ext>
            </a:extLst>
          </p:cNvPr>
          <p:cNvSpPr/>
          <p:nvPr/>
        </p:nvSpPr>
        <p:spPr bwMode="gray">
          <a:xfrm>
            <a:off x="5089302" y="4785013"/>
            <a:ext cx="1622935"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dirty="0">
                <a:solidFill>
                  <a:prstClr val="black"/>
                </a:solidFill>
                <a:latin typeface="+mn-lt"/>
                <a:cs typeface="+mn-cs"/>
              </a:rPr>
              <a:t>City of Moreton bay</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dirty="0">
                <a:ln>
                  <a:noFill/>
                </a:ln>
                <a:solidFill>
                  <a:prstClr val="black"/>
                </a:solidFill>
                <a:effectLst/>
                <a:uLnTx/>
                <a:uFillTx/>
                <a:latin typeface="+mn-lt"/>
                <a:ea typeface="+mn-ea"/>
                <a:cs typeface="+mn-cs"/>
              </a:rPr>
              <a:t>(Commonwealth of Australia)</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BEB5025A-9599-D9FD-F5AF-B4A36CFF1C38}"/>
              </a:ext>
            </a:extLst>
          </p:cNvPr>
          <p:cNvSpPr/>
          <p:nvPr/>
        </p:nvSpPr>
        <p:spPr bwMode="gray">
          <a:xfrm>
            <a:off x="7520959" y="4785013"/>
            <a:ext cx="1622935"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dirty="0">
                <a:ln>
                  <a:noFill/>
                </a:ln>
                <a:solidFill>
                  <a:prstClr val="black"/>
                </a:solidFill>
                <a:effectLst/>
                <a:uLnTx/>
                <a:uFillTx/>
                <a:latin typeface="+mn-lt"/>
                <a:ea typeface="+mn-ea"/>
                <a:cs typeface="+mn-cs"/>
              </a:rPr>
              <a:t>City of Rome</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dirty="0">
                <a:ln>
                  <a:noFill/>
                </a:ln>
                <a:solidFill>
                  <a:prstClr val="black"/>
                </a:solidFill>
                <a:effectLst/>
                <a:uLnTx/>
                <a:uFillTx/>
                <a:latin typeface="+mn-lt"/>
                <a:ea typeface="+mn-ea"/>
                <a:cs typeface="+mn-cs"/>
              </a:rPr>
              <a:t>(Italian Republic)</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EF86E924-EBE5-3D81-39F3-446EA9D5EF06}"/>
              </a:ext>
            </a:extLst>
          </p:cNvPr>
          <p:cNvSpPr/>
          <p:nvPr/>
        </p:nvSpPr>
        <p:spPr bwMode="gray">
          <a:xfrm>
            <a:off x="5089302" y="5601815"/>
            <a:ext cx="1622935"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dirty="0">
                <a:solidFill>
                  <a:prstClr val="black"/>
                </a:solidFill>
                <a:latin typeface="+mn-lt"/>
                <a:cs typeface="+mn-cs"/>
              </a:rPr>
              <a:t>Yes</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20" name="正方形/長方形 19">
            <a:extLst>
              <a:ext uri="{FF2B5EF4-FFF2-40B4-BE49-F238E27FC236}">
                <a16:creationId xmlns:a16="http://schemas.microsoft.com/office/drawing/2014/main" id="{33C3794E-4F9E-3164-58E8-00CB6D847A0F}"/>
              </a:ext>
            </a:extLst>
          </p:cNvPr>
          <p:cNvSpPr/>
          <p:nvPr/>
        </p:nvSpPr>
        <p:spPr bwMode="gray">
          <a:xfrm>
            <a:off x="7520959" y="5601815"/>
            <a:ext cx="1622935"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dirty="0">
                <a:solidFill>
                  <a:prstClr val="black"/>
                </a:solidFill>
                <a:latin typeface="+mn-lt"/>
                <a:cs typeface="+mn-cs"/>
              </a:rPr>
              <a:t>No</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21" name="楕円 20">
            <a:extLst>
              <a:ext uri="{FF2B5EF4-FFF2-40B4-BE49-F238E27FC236}">
                <a16:creationId xmlns:a16="http://schemas.microsoft.com/office/drawing/2014/main" id="{A3129DC4-EE88-6544-24FF-173F6FFFE4D1}"/>
              </a:ext>
            </a:extLst>
          </p:cNvPr>
          <p:cNvSpPr/>
          <p:nvPr/>
        </p:nvSpPr>
        <p:spPr bwMode="gray">
          <a:xfrm>
            <a:off x="6776848" y="4785013"/>
            <a:ext cx="679501" cy="345430"/>
          </a:xfrm>
          <a:prstGeom prst="ellipse">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2" name="楕円 21">
            <a:extLst>
              <a:ext uri="{FF2B5EF4-FFF2-40B4-BE49-F238E27FC236}">
                <a16:creationId xmlns:a16="http://schemas.microsoft.com/office/drawing/2014/main" id="{E69240EC-4A31-FC5C-1D77-EAD947809DB5}"/>
              </a:ext>
            </a:extLst>
          </p:cNvPr>
          <p:cNvSpPr/>
          <p:nvPr/>
        </p:nvSpPr>
        <p:spPr bwMode="gray">
          <a:xfrm>
            <a:off x="6776848" y="5645410"/>
            <a:ext cx="679501" cy="345430"/>
          </a:xfrm>
          <a:prstGeom prst="ellipse">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518BB20A-10E8-0F85-4FCA-4A07CBF2172A}"/>
              </a:ext>
            </a:extLst>
          </p:cNvPr>
          <p:cNvSpPr/>
          <p:nvPr/>
        </p:nvSpPr>
        <p:spPr bwMode="gray">
          <a:xfrm>
            <a:off x="6858039" y="5601815"/>
            <a:ext cx="517118"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a:t>
            </a:r>
          </a:p>
        </p:txBody>
      </p:sp>
      <p:sp>
        <p:nvSpPr>
          <p:cNvPr id="24" name="正方形/長方形 23">
            <a:extLst>
              <a:ext uri="{FF2B5EF4-FFF2-40B4-BE49-F238E27FC236}">
                <a16:creationId xmlns:a16="http://schemas.microsoft.com/office/drawing/2014/main" id="{3417A140-2858-49A5-212F-377BF3F1F47C}"/>
              </a:ext>
            </a:extLst>
          </p:cNvPr>
          <p:cNvSpPr/>
          <p:nvPr/>
        </p:nvSpPr>
        <p:spPr bwMode="gray">
          <a:xfrm>
            <a:off x="6858039" y="4785013"/>
            <a:ext cx="517118" cy="43262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a:t>
            </a:r>
          </a:p>
        </p:txBody>
      </p:sp>
    </p:spTree>
    <p:extLst>
      <p:ext uri="{BB962C8B-B14F-4D97-AF65-F5344CB8AC3E}">
        <p14:creationId xmlns:p14="http://schemas.microsoft.com/office/powerpoint/2010/main" val="2676132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51972-7D38-2137-D7AE-9C4EB413EED9}"/>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0D24712-E474-3DF0-DF08-86149DB4515A}"/>
              </a:ext>
            </a:extLst>
          </p:cNvPr>
          <p:cNvSpPr>
            <a:spLocks noGrp="1"/>
          </p:cNvSpPr>
          <p:nvPr>
            <p:ph type="sldNum" sz="quarter" idx="11"/>
          </p:nvPr>
        </p:nvSpPr>
        <p:spPr/>
        <p:txBody>
          <a:bodyPr/>
          <a:lstStyle/>
          <a:p>
            <a:fld id="{AA5FCFE5-FE56-4EF1-80A8-07776887C2A1}" type="slidenum">
              <a:rPr lang="ja-JP" altLang="en-US" smtClean="0"/>
              <a:pPr/>
              <a:t>3</a:t>
            </a:fld>
            <a:endParaRPr lang="ja-JP" altLang="en-US"/>
          </a:p>
        </p:txBody>
      </p:sp>
      <p:sp>
        <p:nvSpPr>
          <p:cNvPr id="6" name="タイトル 5">
            <a:extLst>
              <a:ext uri="{FF2B5EF4-FFF2-40B4-BE49-F238E27FC236}">
                <a16:creationId xmlns:a16="http://schemas.microsoft.com/office/drawing/2014/main" id="{1A61A359-077B-2BB7-0E95-2B88973B1E45}"/>
              </a:ext>
            </a:extLst>
          </p:cNvPr>
          <p:cNvSpPr>
            <a:spLocks noGrp="1"/>
          </p:cNvSpPr>
          <p:nvPr>
            <p:ph type="title"/>
          </p:nvPr>
        </p:nvSpPr>
        <p:spPr>
          <a:xfrm>
            <a:off x="417000" y="184499"/>
            <a:ext cx="9072000" cy="831499"/>
          </a:xfrm>
        </p:spPr>
        <p:txBody>
          <a:bodyPr vert="horz"/>
          <a:lstStyle/>
          <a:p>
            <a:r>
              <a:rPr kumimoji="1" lang="en-US" altLang="ja-JP" dirty="0"/>
              <a:t>Examples of evaluation perspectives and relevant description items for the joint project</a:t>
            </a:r>
            <a:br>
              <a:rPr kumimoji="1" lang="en-US" altLang="ja-JP" dirty="0"/>
            </a:br>
            <a:r>
              <a:rPr lang="en-US" altLang="ja-JP" sz="1200" dirty="0">
                <a:solidFill>
                  <a:srgbClr val="FF0000"/>
                </a:solidFill>
              </a:rPr>
              <a:t>Each overseas city evaluates application forms based on the following evaluation perspective examples and its own criteria. Refer to the following while filling out the application form. </a:t>
            </a:r>
            <a:endParaRPr kumimoji="1" lang="ja-JP" altLang="en-US" sz="1200" dirty="0">
              <a:solidFill>
                <a:srgbClr val="FF0000"/>
              </a:solidFill>
            </a:endParaRPr>
          </a:p>
        </p:txBody>
      </p:sp>
      <p:sp>
        <p:nvSpPr>
          <p:cNvPr id="9" name="正方形/長方形 8">
            <a:extLst>
              <a:ext uri="{FF2B5EF4-FFF2-40B4-BE49-F238E27FC236}">
                <a16:creationId xmlns:a16="http://schemas.microsoft.com/office/drawing/2014/main" id="{7FF41CBB-7A0A-B830-C1BA-28D270588C92}"/>
              </a:ext>
            </a:extLst>
          </p:cNvPr>
          <p:cNvSpPr/>
          <p:nvPr/>
        </p:nvSpPr>
        <p:spPr bwMode="gray">
          <a:xfrm>
            <a:off x="1922453" y="1837764"/>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050" dirty="0">
                <a:latin typeface="+mn-ea"/>
              </a:rPr>
              <a:t>Does the service/product have uniqueness and a competitive advantage?</a:t>
            </a:r>
            <a:endParaRPr kumimoji="1" lang="ja-JP" altLang="en-US" sz="1050" dirty="0">
              <a:latin typeface="+mn-ea"/>
            </a:endParaRPr>
          </a:p>
        </p:txBody>
      </p:sp>
      <p:sp>
        <p:nvSpPr>
          <p:cNvPr id="10" name="正方形/長方形 9">
            <a:extLst>
              <a:ext uri="{FF2B5EF4-FFF2-40B4-BE49-F238E27FC236}">
                <a16:creationId xmlns:a16="http://schemas.microsoft.com/office/drawing/2014/main" id="{AF6C6CC5-11CD-F5CD-7D6B-581C313FD1FB}"/>
              </a:ext>
            </a:extLst>
          </p:cNvPr>
          <p:cNvSpPr/>
          <p:nvPr/>
        </p:nvSpPr>
        <p:spPr bwMode="gray">
          <a:xfrm>
            <a:off x="1922453" y="1306277"/>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050" dirty="0">
                <a:latin typeface="+mn-ea"/>
              </a:rPr>
              <a:t>Do the company offer solutions or a business model that contributes to addressing the challenges of the overseas city?</a:t>
            </a:r>
          </a:p>
        </p:txBody>
      </p:sp>
      <p:grpSp>
        <p:nvGrpSpPr>
          <p:cNvPr id="43" name="グループ化 42">
            <a:extLst>
              <a:ext uri="{FF2B5EF4-FFF2-40B4-BE49-F238E27FC236}">
                <a16:creationId xmlns:a16="http://schemas.microsoft.com/office/drawing/2014/main" id="{2BA65422-A7CD-DD2B-B97D-B049EF921384}"/>
              </a:ext>
            </a:extLst>
          </p:cNvPr>
          <p:cNvGrpSpPr/>
          <p:nvPr/>
        </p:nvGrpSpPr>
        <p:grpSpPr>
          <a:xfrm>
            <a:off x="1485367" y="1043940"/>
            <a:ext cx="3896710" cy="224058"/>
            <a:chOff x="1536903" y="1043940"/>
            <a:chExt cx="4286381" cy="224058"/>
          </a:xfrm>
        </p:grpSpPr>
        <p:cxnSp>
          <p:nvCxnSpPr>
            <p:cNvPr id="21" name="直線コネクタ 20">
              <a:extLst>
                <a:ext uri="{FF2B5EF4-FFF2-40B4-BE49-F238E27FC236}">
                  <a16:creationId xmlns:a16="http://schemas.microsoft.com/office/drawing/2014/main" id="{9A648F6A-5D89-E100-37A4-9771A37154D6}"/>
                </a:ext>
              </a:extLst>
            </p:cNvPr>
            <p:cNvCxnSpPr>
              <a:cxnSpLocks/>
            </p:cNvCxnSpPr>
            <p:nvPr/>
          </p:nvCxnSpPr>
          <p:spPr bwMode="gray">
            <a:xfrm>
              <a:off x="1536903" y="1267998"/>
              <a:ext cx="4286381"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5D5E6287-B4A5-0783-4857-4CAF7DA8E667}"/>
                </a:ext>
              </a:extLst>
            </p:cNvPr>
            <p:cNvSpPr/>
            <p:nvPr/>
          </p:nvSpPr>
          <p:spPr bwMode="gray">
            <a:xfrm>
              <a:off x="1536903" y="1043940"/>
              <a:ext cx="4286381" cy="22405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i="0" u="none" strike="noStrike" kern="1200" cap="none" spc="0" normalizeH="0" baseline="0" noProof="0" dirty="0">
                  <a:ln>
                    <a:noFill/>
                  </a:ln>
                  <a:solidFill>
                    <a:prstClr val="black"/>
                  </a:solidFill>
                  <a:effectLst/>
                  <a:uLnTx/>
                  <a:uFillTx/>
                  <a:latin typeface="+mn-lt"/>
                  <a:ea typeface="+mn-ea"/>
                  <a:cs typeface="+mn-cs"/>
                </a:rPr>
                <a:t>Evaluation Perspective (Examples)</a:t>
              </a:r>
              <a:endParaRPr kumimoji="1" lang="ja-JP" altLang="en-US" sz="1100" b="1" i="0" u="none" strike="noStrike" kern="1200" cap="none" spc="0" normalizeH="0" baseline="0" noProof="0" dirty="0">
                <a:ln>
                  <a:noFill/>
                </a:ln>
                <a:solidFill>
                  <a:prstClr val="black"/>
                </a:solidFill>
                <a:effectLst/>
                <a:uLnTx/>
                <a:uFillTx/>
                <a:latin typeface="+mn-lt"/>
                <a:ea typeface="+mn-ea"/>
                <a:cs typeface="+mn-cs"/>
              </a:endParaRPr>
            </a:p>
          </p:txBody>
        </p:sp>
      </p:grpSp>
      <p:sp>
        <p:nvSpPr>
          <p:cNvPr id="4" name="正方形/長方形 3">
            <a:extLst>
              <a:ext uri="{FF2B5EF4-FFF2-40B4-BE49-F238E27FC236}">
                <a16:creationId xmlns:a16="http://schemas.microsoft.com/office/drawing/2014/main" id="{0BE3C98F-247D-36CE-4E78-7D2D018AEADC}"/>
              </a:ext>
            </a:extLst>
          </p:cNvPr>
          <p:cNvSpPr/>
          <p:nvPr/>
        </p:nvSpPr>
        <p:spPr bwMode="gray">
          <a:xfrm>
            <a:off x="414453" y="1319233"/>
            <a:ext cx="1009423" cy="1266622"/>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schemeClr val="bg1"/>
                </a:solidFill>
                <a:latin typeface="+mn-lt"/>
                <a:cs typeface="+mn-cs"/>
              </a:rPr>
              <a:t>Contribution to solving the social issue</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grpSp>
        <p:nvGrpSpPr>
          <p:cNvPr id="42" name="グループ化 41">
            <a:extLst>
              <a:ext uri="{FF2B5EF4-FFF2-40B4-BE49-F238E27FC236}">
                <a16:creationId xmlns:a16="http://schemas.microsoft.com/office/drawing/2014/main" id="{6384A138-04DE-172A-9020-2C3DA6A5BB15}"/>
              </a:ext>
            </a:extLst>
          </p:cNvPr>
          <p:cNvGrpSpPr/>
          <p:nvPr/>
        </p:nvGrpSpPr>
        <p:grpSpPr>
          <a:xfrm>
            <a:off x="414453" y="1043940"/>
            <a:ext cx="1009423" cy="224058"/>
            <a:chOff x="414453" y="1043940"/>
            <a:chExt cx="1009423" cy="224058"/>
          </a:xfrm>
        </p:grpSpPr>
        <p:cxnSp>
          <p:nvCxnSpPr>
            <p:cNvPr id="23" name="直線コネクタ 22">
              <a:extLst>
                <a:ext uri="{FF2B5EF4-FFF2-40B4-BE49-F238E27FC236}">
                  <a16:creationId xmlns:a16="http://schemas.microsoft.com/office/drawing/2014/main" id="{07E57564-5904-7399-2D26-1E1DC3FCB1A9}"/>
                </a:ext>
              </a:extLst>
            </p:cNvPr>
            <p:cNvCxnSpPr>
              <a:cxnSpLocks/>
            </p:cNvCxnSpPr>
            <p:nvPr/>
          </p:nvCxnSpPr>
          <p:spPr bwMode="gray">
            <a:xfrm>
              <a:off x="414453" y="1267998"/>
              <a:ext cx="100942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987D9E6A-7ADA-40F0-4267-DAE94B64A3DC}"/>
                </a:ext>
              </a:extLst>
            </p:cNvPr>
            <p:cNvSpPr/>
            <p:nvPr/>
          </p:nvSpPr>
          <p:spPr bwMode="gray">
            <a:xfrm>
              <a:off x="414453" y="1043940"/>
              <a:ext cx="1009423" cy="22405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dirty="0">
                  <a:solidFill>
                    <a:prstClr val="black"/>
                  </a:solidFill>
                  <a:latin typeface="+mn-lt"/>
                  <a:cs typeface="+mn-cs"/>
                </a:rPr>
                <a:t>Items</a:t>
              </a:r>
              <a:endParaRPr kumimoji="1" lang="ja-JP" altLang="en-US" sz="1100" b="1" i="0" u="none" strike="noStrike" kern="1200" cap="none" spc="0" normalizeH="0" baseline="0" noProof="0" dirty="0">
                <a:ln>
                  <a:noFill/>
                </a:ln>
                <a:solidFill>
                  <a:prstClr val="black"/>
                </a:solidFill>
                <a:effectLst/>
                <a:uLnTx/>
                <a:uFillTx/>
                <a:latin typeface="+mn-lt"/>
                <a:ea typeface="+mn-ea"/>
                <a:cs typeface="+mn-cs"/>
              </a:endParaRPr>
            </a:p>
          </p:txBody>
        </p:sp>
      </p:grpSp>
      <p:sp>
        <p:nvSpPr>
          <p:cNvPr id="27" name="正方形/長方形 26">
            <a:extLst>
              <a:ext uri="{FF2B5EF4-FFF2-40B4-BE49-F238E27FC236}">
                <a16:creationId xmlns:a16="http://schemas.microsoft.com/office/drawing/2014/main" id="{84CBEF9C-C0C2-7948-8600-51C5F75106F0}"/>
              </a:ext>
            </a:extLst>
          </p:cNvPr>
          <p:cNvSpPr/>
          <p:nvPr/>
        </p:nvSpPr>
        <p:spPr bwMode="gray">
          <a:xfrm>
            <a:off x="5437603" y="1828830"/>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Technological advantages, cost competitiveness, superiority of business model, and track record</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正方形/長方形 27">
            <a:extLst>
              <a:ext uri="{FF2B5EF4-FFF2-40B4-BE49-F238E27FC236}">
                <a16:creationId xmlns:a16="http://schemas.microsoft.com/office/drawing/2014/main" id="{E20D7F9D-54F2-F07E-EBAC-1669612E42A9}"/>
              </a:ext>
            </a:extLst>
          </p:cNvPr>
          <p:cNvSpPr/>
          <p:nvPr/>
        </p:nvSpPr>
        <p:spPr bwMode="gray">
          <a:xfrm>
            <a:off x="5437603" y="1306277"/>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Problem to solve, service/product details, business model, business scheme</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grpSp>
        <p:nvGrpSpPr>
          <p:cNvPr id="44" name="グループ化 43">
            <a:extLst>
              <a:ext uri="{FF2B5EF4-FFF2-40B4-BE49-F238E27FC236}">
                <a16:creationId xmlns:a16="http://schemas.microsoft.com/office/drawing/2014/main" id="{1010C706-C14C-A2FA-6B6B-4DECDA273B50}"/>
              </a:ext>
            </a:extLst>
          </p:cNvPr>
          <p:cNvGrpSpPr/>
          <p:nvPr/>
        </p:nvGrpSpPr>
        <p:grpSpPr>
          <a:xfrm>
            <a:off x="5437603" y="1043940"/>
            <a:ext cx="3456000" cy="224058"/>
            <a:chOff x="6317166" y="1043940"/>
            <a:chExt cx="3185921" cy="224058"/>
          </a:xfrm>
        </p:grpSpPr>
        <p:cxnSp>
          <p:nvCxnSpPr>
            <p:cNvPr id="39" name="直線コネクタ 38">
              <a:extLst>
                <a:ext uri="{FF2B5EF4-FFF2-40B4-BE49-F238E27FC236}">
                  <a16:creationId xmlns:a16="http://schemas.microsoft.com/office/drawing/2014/main" id="{97C0CCF5-E28C-4D30-1826-54E12E8F3AC0}"/>
                </a:ext>
              </a:extLst>
            </p:cNvPr>
            <p:cNvCxnSpPr>
              <a:cxnSpLocks/>
            </p:cNvCxnSpPr>
            <p:nvPr/>
          </p:nvCxnSpPr>
          <p:spPr bwMode="gray">
            <a:xfrm>
              <a:off x="6317166" y="1267998"/>
              <a:ext cx="3185921"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正方形/長方形 39">
              <a:extLst>
                <a:ext uri="{FF2B5EF4-FFF2-40B4-BE49-F238E27FC236}">
                  <a16:creationId xmlns:a16="http://schemas.microsoft.com/office/drawing/2014/main" id="{4A4E3942-09A7-7570-A53A-5FA26E480822}"/>
                </a:ext>
              </a:extLst>
            </p:cNvPr>
            <p:cNvSpPr/>
            <p:nvPr/>
          </p:nvSpPr>
          <p:spPr bwMode="gray">
            <a:xfrm>
              <a:off x="6317166" y="1043940"/>
              <a:ext cx="3185921" cy="22405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dirty="0">
                  <a:solidFill>
                    <a:prstClr val="black"/>
                  </a:solidFill>
                  <a:latin typeface="+mn-lt"/>
                  <a:cs typeface="+mn-cs"/>
                </a:rPr>
                <a:t>Relevant Description Items</a:t>
              </a:r>
              <a:endParaRPr kumimoji="1" lang="ja-JP" altLang="en-US" sz="1100" b="1" i="0" u="none" strike="noStrike" kern="1200" cap="none" spc="0" normalizeH="0" baseline="0" noProof="0" dirty="0">
                <a:ln>
                  <a:noFill/>
                </a:ln>
                <a:solidFill>
                  <a:prstClr val="black"/>
                </a:solidFill>
                <a:effectLst/>
                <a:uLnTx/>
                <a:uFillTx/>
                <a:latin typeface="+mn-lt"/>
                <a:ea typeface="+mn-ea"/>
                <a:cs typeface="+mn-cs"/>
              </a:endParaRPr>
            </a:p>
          </p:txBody>
        </p:sp>
      </p:grpSp>
      <p:sp>
        <p:nvSpPr>
          <p:cNvPr id="61" name="正方形/長方形 60">
            <a:extLst>
              <a:ext uri="{FF2B5EF4-FFF2-40B4-BE49-F238E27FC236}">
                <a16:creationId xmlns:a16="http://schemas.microsoft.com/office/drawing/2014/main" id="{446B5ED4-3FD9-6C58-B663-8859DF1972B4}"/>
              </a:ext>
            </a:extLst>
          </p:cNvPr>
          <p:cNvSpPr/>
          <p:nvPr/>
        </p:nvSpPr>
        <p:spPr bwMode="gray">
          <a:xfrm>
            <a:off x="8948054" y="1306277"/>
            <a:ext cx="540946"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p.8</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grpSp>
        <p:nvGrpSpPr>
          <p:cNvPr id="62" name="グループ化 61">
            <a:extLst>
              <a:ext uri="{FF2B5EF4-FFF2-40B4-BE49-F238E27FC236}">
                <a16:creationId xmlns:a16="http://schemas.microsoft.com/office/drawing/2014/main" id="{CDD7518E-CD24-E26A-402E-7AF82C273EAB}"/>
              </a:ext>
            </a:extLst>
          </p:cNvPr>
          <p:cNvGrpSpPr/>
          <p:nvPr/>
        </p:nvGrpSpPr>
        <p:grpSpPr>
          <a:xfrm>
            <a:off x="8949129" y="1043940"/>
            <a:ext cx="540946" cy="224058"/>
            <a:chOff x="6317166" y="1043940"/>
            <a:chExt cx="3185921" cy="224058"/>
          </a:xfrm>
        </p:grpSpPr>
        <p:cxnSp>
          <p:nvCxnSpPr>
            <p:cNvPr id="63" name="直線コネクタ 62">
              <a:extLst>
                <a:ext uri="{FF2B5EF4-FFF2-40B4-BE49-F238E27FC236}">
                  <a16:creationId xmlns:a16="http://schemas.microsoft.com/office/drawing/2014/main" id="{32464205-220C-724C-0A0F-B8D1E2AC7FB0}"/>
                </a:ext>
              </a:extLst>
            </p:cNvPr>
            <p:cNvCxnSpPr>
              <a:cxnSpLocks/>
            </p:cNvCxnSpPr>
            <p:nvPr/>
          </p:nvCxnSpPr>
          <p:spPr bwMode="gray">
            <a:xfrm>
              <a:off x="6317166" y="1267998"/>
              <a:ext cx="3185921"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203FE16B-1691-9873-BAAE-C678A09963BC}"/>
                </a:ext>
              </a:extLst>
            </p:cNvPr>
            <p:cNvSpPr/>
            <p:nvPr/>
          </p:nvSpPr>
          <p:spPr bwMode="gray">
            <a:xfrm>
              <a:off x="6317166" y="1043940"/>
              <a:ext cx="3185921" cy="22405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i="0" u="none" strike="noStrike" kern="1200" cap="none" spc="0" normalizeH="0" baseline="0" noProof="0" dirty="0">
                  <a:ln>
                    <a:noFill/>
                  </a:ln>
                  <a:solidFill>
                    <a:prstClr val="black"/>
                  </a:solidFill>
                  <a:effectLst/>
                  <a:uLnTx/>
                  <a:uFillTx/>
                  <a:latin typeface="+mn-lt"/>
                  <a:ea typeface="+mn-ea"/>
                  <a:cs typeface="+mn-cs"/>
                </a:rPr>
                <a:t>Pages</a:t>
              </a:r>
              <a:endParaRPr kumimoji="1" lang="ja-JP" altLang="en-US" sz="1100" b="1" i="0" u="none" strike="noStrike" kern="1200" cap="none" spc="0" normalizeH="0" baseline="0" noProof="0" dirty="0">
                <a:ln>
                  <a:noFill/>
                </a:ln>
                <a:solidFill>
                  <a:prstClr val="black"/>
                </a:solidFill>
                <a:effectLst/>
                <a:uLnTx/>
                <a:uFillTx/>
                <a:latin typeface="+mn-lt"/>
                <a:ea typeface="+mn-ea"/>
                <a:cs typeface="+mn-cs"/>
              </a:endParaRPr>
            </a:p>
          </p:txBody>
        </p:sp>
      </p:grpSp>
      <p:sp>
        <p:nvSpPr>
          <p:cNvPr id="65" name="正方形/長方形 64">
            <a:extLst>
              <a:ext uri="{FF2B5EF4-FFF2-40B4-BE49-F238E27FC236}">
                <a16:creationId xmlns:a16="http://schemas.microsoft.com/office/drawing/2014/main" id="{CAD3026D-CBE3-2E18-DD2B-981E967F339B}"/>
              </a:ext>
            </a:extLst>
          </p:cNvPr>
          <p:cNvSpPr/>
          <p:nvPr/>
        </p:nvSpPr>
        <p:spPr bwMode="gray">
          <a:xfrm>
            <a:off x="8948054" y="1828830"/>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p.9</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11" name="正方形/長方形 10">
            <a:extLst>
              <a:ext uri="{FF2B5EF4-FFF2-40B4-BE49-F238E27FC236}">
                <a16:creationId xmlns:a16="http://schemas.microsoft.com/office/drawing/2014/main" id="{9FCAA069-A43F-5081-D2A6-A82EED625027}"/>
              </a:ext>
            </a:extLst>
          </p:cNvPr>
          <p:cNvSpPr/>
          <p:nvPr/>
        </p:nvSpPr>
        <p:spPr bwMode="gray">
          <a:xfrm>
            <a:off x="1922453" y="4435128"/>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Do they have team members with sufficient language, business development, and technical skills for overseas expansion?</a:t>
            </a:r>
          </a:p>
        </p:txBody>
      </p:sp>
      <p:sp>
        <p:nvSpPr>
          <p:cNvPr id="12" name="正方形/長方形 11">
            <a:extLst>
              <a:ext uri="{FF2B5EF4-FFF2-40B4-BE49-F238E27FC236}">
                <a16:creationId xmlns:a16="http://schemas.microsoft.com/office/drawing/2014/main" id="{EC5469F2-BE31-B22B-B204-564A85D57B77}"/>
              </a:ext>
            </a:extLst>
          </p:cNvPr>
          <p:cNvSpPr/>
          <p:nvPr/>
        </p:nvSpPr>
        <p:spPr bwMode="gray">
          <a:xfrm>
            <a:off x="1922453" y="2613950"/>
            <a:ext cx="3456000" cy="628806"/>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050" dirty="0">
                <a:latin typeface="+mn-ea"/>
              </a:rPr>
              <a:t>Are the project requirements (e.g., team structure, location, value proposition) and the expected roles for the overseas city (e.g., data or site provision) clearly defined?</a:t>
            </a:r>
          </a:p>
        </p:txBody>
      </p:sp>
      <p:sp>
        <p:nvSpPr>
          <p:cNvPr id="13" name="正方形/長方形 12">
            <a:extLst>
              <a:ext uri="{FF2B5EF4-FFF2-40B4-BE49-F238E27FC236}">
                <a16:creationId xmlns:a16="http://schemas.microsoft.com/office/drawing/2014/main" id="{16BFA649-D86E-487E-B977-4715C8A58F4A}"/>
              </a:ext>
            </a:extLst>
          </p:cNvPr>
          <p:cNvSpPr/>
          <p:nvPr/>
        </p:nvSpPr>
        <p:spPr bwMode="gray">
          <a:xfrm>
            <a:off x="1922453" y="3270849"/>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Is the project plan concrete and clear, with specific action items and an expected timeline?</a:t>
            </a:r>
          </a:p>
        </p:txBody>
      </p:sp>
      <p:sp>
        <p:nvSpPr>
          <p:cNvPr id="14" name="正方形/長方形 13">
            <a:extLst>
              <a:ext uri="{FF2B5EF4-FFF2-40B4-BE49-F238E27FC236}">
                <a16:creationId xmlns:a16="http://schemas.microsoft.com/office/drawing/2014/main" id="{F198DA4F-379F-8932-7DA6-8A8C17AA31ED}"/>
              </a:ext>
            </a:extLst>
          </p:cNvPr>
          <p:cNvSpPr/>
          <p:nvPr/>
        </p:nvSpPr>
        <p:spPr bwMode="gray">
          <a:xfrm>
            <a:off x="1922453" y="3658942"/>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Do they have a track record of business operations, including </a:t>
            </a:r>
            <a:r>
              <a:rPr kumimoji="1" lang="en-US" altLang="ja-JP" sz="1050" dirty="0" err="1">
                <a:latin typeface="+mn-ea"/>
              </a:rPr>
              <a:t>PoCs</a:t>
            </a:r>
            <a:r>
              <a:rPr kumimoji="1" lang="en-US" altLang="ja-JP" sz="1050" dirty="0">
                <a:latin typeface="+mn-ea"/>
              </a:rPr>
              <a:t> conducted overseas?</a:t>
            </a:r>
          </a:p>
        </p:txBody>
      </p:sp>
      <p:sp>
        <p:nvSpPr>
          <p:cNvPr id="15" name="正方形/長方形 14">
            <a:extLst>
              <a:ext uri="{FF2B5EF4-FFF2-40B4-BE49-F238E27FC236}">
                <a16:creationId xmlns:a16="http://schemas.microsoft.com/office/drawing/2014/main" id="{B18D184C-9D79-3BC3-5074-2DD628E3F4B0}"/>
              </a:ext>
            </a:extLst>
          </p:cNvPr>
          <p:cNvSpPr/>
          <p:nvPr/>
        </p:nvSpPr>
        <p:spPr bwMode="gray">
          <a:xfrm>
            <a:off x="1922453" y="4047035"/>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050" dirty="0">
                <a:latin typeface="+mn-ea"/>
              </a:rPr>
              <a:t>Is there a market for the proposed business in the target city and globally, with potential for future expansion?</a:t>
            </a:r>
          </a:p>
        </p:txBody>
      </p:sp>
      <p:sp>
        <p:nvSpPr>
          <p:cNvPr id="16" name="正方形/長方形 15">
            <a:extLst>
              <a:ext uri="{FF2B5EF4-FFF2-40B4-BE49-F238E27FC236}">
                <a16:creationId xmlns:a16="http://schemas.microsoft.com/office/drawing/2014/main" id="{6538599E-5ECE-0274-66AB-57433EC470F5}"/>
              </a:ext>
            </a:extLst>
          </p:cNvPr>
          <p:cNvSpPr/>
          <p:nvPr/>
        </p:nvSpPr>
        <p:spPr bwMode="gray">
          <a:xfrm>
            <a:off x="1922453" y="4957624"/>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Do they have a concrete business plan for overseas expansion for the next few years, with necessary actions identified and prioritized?</a:t>
            </a:r>
          </a:p>
        </p:txBody>
      </p:sp>
      <p:sp>
        <p:nvSpPr>
          <p:cNvPr id="17" name="正方形/長方形 16">
            <a:extLst>
              <a:ext uri="{FF2B5EF4-FFF2-40B4-BE49-F238E27FC236}">
                <a16:creationId xmlns:a16="http://schemas.microsoft.com/office/drawing/2014/main" id="{BE3CEF74-1185-2361-533B-2C2AEAAC998B}"/>
              </a:ext>
            </a:extLst>
          </p:cNvPr>
          <p:cNvSpPr/>
          <p:nvPr/>
        </p:nvSpPr>
        <p:spPr bwMode="gray">
          <a:xfrm>
            <a:off x="1922453" y="5480120"/>
            <a:ext cx="3456000" cy="220856"/>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Is the business model well-defined?</a:t>
            </a:r>
          </a:p>
        </p:txBody>
      </p:sp>
      <p:sp>
        <p:nvSpPr>
          <p:cNvPr id="19" name="正方形/長方形 18">
            <a:extLst>
              <a:ext uri="{FF2B5EF4-FFF2-40B4-BE49-F238E27FC236}">
                <a16:creationId xmlns:a16="http://schemas.microsoft.com/office/drawing/2014/main" id="{7D391632-F6A7-1914-DB3D-047A10597634}"/>
              </a:ext>
            </a:extLst>
          </p:cNvPr>
          <p:cNvSpPr/>
          <p:nvPr/>
        </p:nvSpPr>
        <p:spPr bwMode="gray">
          <a:xfrm>
            <a:off x="1922453" y="5729069"/>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Is the role of this PoC clearly positioned within the company's overall overseas expansion strategy, and is it aligned with the city's challenges?</a:t>
            </a:r>
          </a:p>
        </p:txBody>
      </p:sp>
      <p:sp>
        <p:nvSpPr>
          <p:cNvPr id="20" name="正方形/長方形 19">
            <a:extLst>
              <a:ext uri="{FF2B5EF4-FFF2-40B4-BE49-F238E27FC236}">
                <a16:creationId xmlns:a16="http://schemas.microsoft.com/office/drawing/2014/main" id="{C463705A-25F0-DD9C-0574-35C9E8ECFF77}"/>
              </a:ext>
            </a:extLst>
          </p:cNvPr>
          <p:cNvSpPr/>
          <p:nvPr/>
        </p:nvSpPr>
        <p:spPr bwMode="gray">
          <a:xfrm>
            <a:off x="1922453" y="6251563"/>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Is the purpose of business expansion in the city clear and reasonable?</a:t>
            </a:r>
          </a:p>
        </p:txBody>
      </p:sp>
      <p:sp>
        <p:nvSpPr>
          <p:cNvPr id="5" name="正方形/長方形 4">
            <a:extLst>
              <a:ext uri="{FF2B5EF4-FFF2-40B4-BE49-F238E27FC236}">
                <a16:creationId xmlns:a16="http://schemas.microsoft.com/office/drawing/2014/main" id="{DADDCF9E-99DC-4750-37EA-413656260D52}"/>
              </a:ext>
            </a:extLst>
          </p:cNvPr>
          <p:cNvSpPr/>
          <p:nvPr/>
        </p:nvSpPr>
        <p:spPr bwMode="gray">
          <a:xfrm>
            <a:off x="414453" y="2613950"/>
            <a:ext cx="1009423" cy="1400842"/>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schemeClr val="bg1"/>
                </a:solidFill>
                <a:latin typeface="+mn-lt"/>
                <a:cs typeface="+mn-cs"/>
              </a:rPr>
              <a:t>Feasibility of project execution</a:t>
            </a:r>
            <a:endParaRPr kumimoji="1" lang="ja-JP" altLang="en-US" sz="1050" dirty="0">
              <a:solidFill>
                <a:schemeClr val="bg1"/>
              </a:solidFill>
              <a:latin typeface="+mn-lt"/>
              <a:cs typeface="+mn-cs"/>
            </a:endParaRPr>
          </a:p>
        </p:txBody>
      </p:sp>
      <p:sp>
        <p:nvSpPr>
          <p:cNvPr id="7" name="正方形/長方形 6">
            <a:extLst>
              <a:ext uri="{FF2B5EF4-FFF2-40B4-BE49-F238E27FC236}">
                <a16:creationId xmlns:a16="http://schemas.microsoft.com/office/drawing/2014/main" id="{C7F81FA7-10CD-0863-E18F-7A5802F6C887}"/>
              </a:ext>
            </a:extLst>
          </p:cNvPr>
          <p:cNvSpPr/>
          <p:nvPr/>
        </p:nvSpPr>
        <p:spPr bwMode="gray">
          <a:xfrm>
            <a:off x="414453" y="5729007"/>
            <a:ext cx="1009423" cy="885046"/>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schemeClr val="bg1"/>
                </a:solidFill>
                <a:latin typeface="+mn-lt"/>
                <a:cs typeface="+mn-cs"/>
              </a:rPr>
              <a:t>Enthusiasm/ Motivation </a:t>
            </a:r>
          </a:p>
        </p:txBody>
      </p:sp>
      <p:sp>
        <p:nvSpPr>
          <p:cNvPr id="25" name="正方形/長方形 24">
            <a:extLst>
              <a:ext uri="{FF2B5EF4-FFF2-40B4-BE49-F238E27FC236}">
                <a16:creationId xmlns:a16="http://schemas.microsoft.com/office/drawing/2014/main" id="{C898E0AD-D953-FACF-45E4-80506EC09837}"/>
              </a:ext>
            </a:extLst>
          </p:cNvPr>
          <p:cNvSpPr/>
          <p:nvPr/>
        </p:nvSpPr>
        <p:spPr bwMode="gray">
          <a:xfrm>
            <a:off x="414453" y="4042886"/>
            <a:ext cx="1009423" cy="1656767"/>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schemeClr val="bg1"/>
                </a:solidFill>
                <a:latin typeface="+mn-lt"/>
                <a:cs typeface="+mn-cs"/>
              </a:rPr>
              <a:t>Overseas expansion and sustainable development after the PoC</a:t>
            </a:r>
            <a:endParaRPr kumimoji="1" lang="ja-JP" altLang="en-US" sz="1050" dirty="0">
              <a:solidFill>
                <a:schemeClr val="bg1"/>
              </a:solidFill>
              <a:latin typeface="+mn-lt"/>
              <a:cs typeface="+mn-cs"/>
            </a:endParaRPr>
          </a:p>
        </p:txBody>
      </p:sp>
      <p:sp>
        <p:nvSpPr>
          <p:cNvPr id="29" name="正方形/長方形 28">
            <a:extLst>
              <a:ext uri="{FF2B5EF4-FFF2-40B4-BE49-F238E27FC236}">
                <a16:creationId xmlns:a16="http://schemas.microsoft.com/office/drawing/2014/main" id="{E1CB71A9-015A-2715-6DFA-5BC88C2F2688}"/>
              </a:ext>
            </a:extLst>
          </p:cNvPr>
          <p:cNvSpPr/>
          <p:nvPr/>
        </p:nvSpPr>
        <p:spPr bwMode="gray">
          <a:xfrm>
            <a:off x="5437603" y="4434948"/>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Public procurement plans, expansion plans , and collaboration plans with local private companies and research institutions</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AED077DB-571A-930E-020D-BF5C1748AF5F}"/>
              </a:ext>
            </a:extLst>
          </p:cNvPr>
          <p:cNvSpPr/>
          <p:nvPr/>
        </p:nvSpPr>
        <p:spPr bwMode="gray">
          <a:xfrm>
            <a:off x="5437603" y="2607536"/>
            <a:ext cx="3456000" cy="63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prstClr val="black"/>
                </a:solidFill>
                <a:latin typeface="+mn-lt"/>
                <a:cs typeface="+mn-cs"/>
              </a:rPr>
              <a:t>Field, execution plan, risks, security methods for the PoC, and resources​</a:t>
            </a:r>
            <a:endParaRPr kumimoji="1" lang="ja-JP" altLang="en-US" sz="1050" dirty="0">
              <a:solidFill>
                <a:prstClr val="black"/>
              </a:solidFill>
              <a:latin typeface="+mn-lt"/>
              <a:cs typeface="+mn-cs"/>
            </a:endParaRPr>
          </a:p>
        </p:txBody>
      </p:sp>
      <p:sp>
        <p:nvSpPr>
          <p:cNvPr id="31" name="正方形/長方形 30">
            <a:extLst>
              <a:ext uri="{FF2B5EF4-FFF2-40B4-BE49-F238E27FC236}">
                <a16:creationId xmlns:a16="http://schemas.microsoft.com/office/drawing/2014/main" id="{8B1D13D5-EC73-1649-679B-0EC5719F4492}"/>
              </a:ext>
            </a:extLst>
          </p:cNvPr>
          <p:cNvSpPr/>
          <p:nvPr/>
        </p:nvSpPr>
        <p:spPr bwMode="gray">
          <a:xfrm>
            <a:off x="5437603" y="3266889"/>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050" dirty="0"/>
              <a:t>the process plan for the preparation and implementation. the estimated costs of implementing the proof of concept</a:t>
            </a:r>
            <a:endParaRPr kumimoji="1" lang="ja-JP" altLang="en-US" sz="1050" i="0" u="none" strike="noStrike" kern="1200" cap="none" spc="0" normalizeH="0" baseline="0" noProof="0" dirty="0">
              <a:ln>
                <a:noFill/>
              </a:ln>
              <a:effectLst/>
              <a:uLnTx/>
              <a:uFillTx/>
              <a:latin typeface="+mn-lt"/>
              <a:ea typeface="+mn-ea"/>
              <a:cs typeface="+mn-cs"/>
            </a:endParaRPr>
          </a:p>
        </p:txBody>
      </p:sp>
      <p:sp>
        <p:nvSpPr>
          <p:cNvPr id="32" name="正方形/長方形 31">
            <a:extLst>
              <a:ext uri="{FF2B5EF4-FFF2-40B4-BE49-F238E27FC236}">
                <a16:creationId xmlns:a16="http://schemas.microsoft.com/office/drawing/2014/main" id="{E7FB8CAB-E24A-A879-127C-12E4F801FEB5}"/>
              </a:ext>
            </a:extLst>
          </p:cNvPr>
          <p:cNvSpPr/>
          <p:nvPr/>
        </p:nvSpPr>
        <p:spPr bwMode="gray">
          <a:xfrm>
            <a:off x="5437603" y="3656242"/>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050" dirty="0"/>
              <a:t>Past Overseas Activities</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B437664E-C2CC-3D8B-FF4D-8E609E821185}"/>
              </a:ext>
            </a:extLst>
          </p:cNvPr>
          <p:cNvSpPr/>
          <p:nvPr/>
        </p:nvSpPr>
        <p:spPr bwMode="gray">
          <a:xfrm>
            <a:off x="5437603" y="4045595"/>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050" dirty="0"/>
              <a:t>Business development plans and growth strategies</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4" name="正方形/長方形 33">
            <a:extLst>
              <a:ext uri="{FF2B5EF4-FFF2-40B4-BE49-F238E27FC236}">
                <a16:creationId xmlns:a16="http://schemas.microsoft.com/office/drawing/2014/main" id="{157310DA-AC02-E313-2055-32342D0AAC13}"/>
              </a:ext>
            </a:extLst>
          </p:cNvPr>
          <p:cNvSpPr/>
          <p:nvPr/>
        </p:nvSpPr>
        <p:spPr bwMode="gray">
          <a:xfrm>
            <a:off x="5437603" y="4957501"/>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050" dirty="0"/>
              <a:t>Business expansion after the </a:t>
            </a:r>
            <a:r>
              <a:rPr lang="en-US" altLang="ja-JP" sz="1050" dirty="0"/>
              <a:t>proof of concept</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0BA04273-82CE-97DC-AB52-74A1E55951C3}"/>
              </a:ext>
            </a:extLst>
          </p:cNvPr>
          <p:cNvSpPr/>
          <p:nvPr/>
        </p:nvSpPr>
        <p:spPr bwMode="gray">
          <a:xfrm>
            <a:off x="5437603" y="5480054"/>
            <a:ext cx="3456000" cy="2196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prstClr val="black"/>
                </a:solidFill>
                <a:latin typeface="+mn-lt"/>
                <a:cs typeface="+mn-cs"/>
              </a:rPr>
              <a:t>Business Model</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7" name="正方形/長方形 36">
            <a:extLst>
              <a:ext uri="{FF2B5EF4-FFF2-40B4-BE49-F238E27FC236}">
                <a16:creationId xmlns:a16="http://schemas.microsoft.com/office/drawing/2014/main" id="{C4A6DF1A-7F39-E97E-2D28-1ED827E72741}"/>
              </a:ext>
            </a:extLst>
          </p:cNvPr>
          <p:cNvSpPr/>
          <p:nvPr/>
        </p:nvSpPr>
        <p:spPr bwMode="gray">
          <a:xfrm>
            <a:off x="5437603" y="5729007"/>
            <a:ext cx="3456000"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Mission of the company, background of the startup, and purpose of the application</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BA751B99-73ED-FB9B-AAA3-0F866DC350DF}"/>
              </a:ext>
            </a:extLst>
          </p:cNvPr>
          <p:cNvSpPr/>
          <p:nvPr/>
        </p:nvSpPr>
        <p:spPr bwMode="gray">
          <a:xfrm>
            <a:off x="5437603" y="6251563"/>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how this </a:t>
            </a:r>
            <a:r>
              <a:rPr kumimoji="1" lang="en-US" altLang="ja-JP" sz="1050" dirty="0">
                <a:solidFill>
                  <a:prstClr val="black"/>
                </a:solidFill>
                <a:latin typeface="+mn-lt"/>
                <a:cs typeface="+mn-cs"/>
              </a:rPr>
              <a:t>proof of concept</a:t>
            </a:r>
            <a:r>
              <a:rPr kumimoji="1" lang="en-US" altLang="ja-JP" sz="1050" b="0" i="0" u="none" strike="noStrike" kern="1200" cap="none" spc="0" normalizeH="0" baseline="0" noProof="0" dirty="0">
                <a:ln>
                  <a:noFill/>
                </a:ln>
                <a:solidFill>
                  <a:prstClr val="black"/>
                </a:solidFill>
                <a:effectLst/>
                <a:uLnTx/>
                <a:uFillTx/>
                <a:latin typeface="+mn-lt"/>
                <a:ea typeface="+mn-ea"/>
                <a:cs typeface="+mn-cs"/>
              </a:rPr>
              <a:t> is positioned for future business growth</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66" name="正方形/長方形 65">
            <a:extLst>
              <a:ext uri="{FF2B5EF4-FFF2-40B4-BE49-F238E27FC236}">
                <a16:creationId xmlns:a16="http://schemas.microsoft.com/office/drawing/2014/main" id="{9EBBAECF-5579-9EE0-A0D4-DBF9FB49E6F0}"/>
              </a:ext>
            </a:extLst>
          </p:cNvPr>
          <p:cNvSpPr/>
          <p:nvPr/>
        </p:nvSpPr>
        <p:spPr bwMode="gray">
          <a:xfrm>
            <a:off x="8948054" y="2607536"/>
            <a:ext cx="540946" cy="63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a:t>
            </a:r>
            <a:r>
              <a:rPr kumimoji="1" lang="en-US" altLang="ja-JP" sz="1050" dirty="0">
                <a:solidFill>
                  <a:prstClr val="black"/>
                </a:solidFill>
                <a:latin typeface="+mn-lt"/>
                <a:cs typeface="+mn-cs"/>
              </a:rPr>
              <a:t>10,11</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67" name="正方形/長方形 66">
            <a:extLst>
              <a:ext uri="{FF2B5EF4-FFF2-40B4-BE49-F238E27FC236}">
                <a16:creationId xmlns:a16="http://schemas.microsoft.com/office/drawing/2014/main" id="{E5FF0080-F176-7CEF-1143-686795B3C557}"/>
              </a:ext>
            </a:extLst>
          </p:cNvPr>
          <p:cNvSpPr/>
          <p:nvPr/>
        </p:nvSpPr>
        <p:spPr bwMode="gray">
          <a:xfrm>
            <a:off x="8948054" y="3266889"/>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p.13,14</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68" name="正方形/長方形 67">
            <a:extLst>
              <a:ext uri="{FF2B5EF4-FFF2-40B4-BE49-F238E27FC236}">
                <a16:creationId xmlns:a16="http://schemas.microsoft.com/office/drawing/2014/main" id="{B7164567-036B-2F17-ECCF-2205734B8871}"/>
              </a:ext>
            </a:extLst>
          </p:cNvPr>
          <p:cNvSpPr/>
          <p:nvPr/>
        </p:nvSpPr>
        <p:spPr bwMode="gray">
          <a:xfrm>
            <a:off x="8948054" y="3656242"/>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p.16</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69" name="正方形/長方形 68">
            <a:extLst>
              <a:ext uri="{FF2B5EF4-FFF2-40B4-BE49-F238E27FC236}">
                <a16:creationId xmlns:a16="http://schemas.microsoft.com/office/drawing/2014/main" id="{5AD56EF4-A7BA-323B-C138-7C7E6707433A}"/>
              </a:ext>
            </a:extLst>
          </p:cNvPr>
          <p:cNvSpPr/>
          <p:nvPr/>
        </p:nvSpPr>
        <p:spPr bwMode="gray">
          <a:xfrm>
            <a:off x="8948054" y="4045595"/>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p.17</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0" name="正方形/長方形 69">
            <a:extLst>
              <a:ext uri="{FF2B5EF4-FFF2-40B4-BE49-F238E27FC236}">
                <a16:creationId xmlns:a16="http://schemas.microsoft.com/office/drawing/2014/main" id="{058D08D7-7017-4EBE-3F5E-7F65B0437DAF}"/>
              </a:ext>
            </a:extLst>
          </p:cNvPr>
          <p:cNvSpPr/>
          <p:nvPr/>
        </p:nvSpPr>
        <p:spPr bwMode="gray">
          <a:xfrm>
            <a:off x="8948054" y="4434948"/>
            <a:ext cx="540946"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p.15</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1" name="正方形/長方形 70">
            <a:extLst>
              <a:ext uri="{FF2B5EF4-FFF2-40B4-BE49-F238E27FC236}">
                <a16:creationId xmlns:a16="http://schemas.microsoft.com/office/drawing/2014/main" id="{2221F3D2-343E-B4E8-6EE5-94E706C938CC}"/>
              </a:ext>
            </a:extLst>
          </p:cNvPr>
          <p:cNvSpPr/>
          <p:nvPr/>
        </p:nvSpPr>
        <p:spPr bwMode="gray">
          <a:xfrm>
            <a:off x="8948054" y="4957501"/>
            <a:ext cx="540946"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p.18</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2" name="正方形/長方形 71">
            <a:extLst>
              <a:ext uri="{FF2B5EF4-FFF2-40B4-BE49-F238E27FC236}">
                <a16:creationId xmlns:a16="http://schemas.microsoft.com/office/drawing/2014/main" id="{0660472A-13EF-04E7-B0E5-A06A2943926C}"/>
              </a:ext>
            </a:extLst>
          </p:cNvPr>
          <p:cNvSpPr/>
          <p:nvPr/>
        </p:nvSpPr>
        <p:spPr bwMode="gray">
          <a:xfrm>
            <a:off x="8948054" y="5480054"/>
            <a:ext cx="540946" cy="2196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p.19</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5" name="正方形/長方形 74">
            <a:extLst>
              <a:ext uri="{FF2B5EF4-FFF2-40B4-BE49-F238E27FC236}">
                <a16:creationId xmlns:a16="http://schemas.microsoft.com/office/drawing/2014/main" id="{52EEFDF2-05BD-A3F2-6099-776DC762FC04}"/>
              </a:ext>
            </a:extLst>
          </p:cNvPr>
          <p:cNvSpPr/>
          <p:nvPr/>
        </p:nvSpPr>
        <p:spPr bwMode="gray">
          <a:xfrm>
            <a:off x="8948054" y="5729007"/>
            <a:ext cx="540946" cy="4932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p.7, 12</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DB6038FA-297F-43A8-BED3-74574D305A09}"/>
              </a:ext>
            </a:extLst>
          </p:cNvPr>
          <p:cNvSpPr/>
          <p:nvPr/>
        </p:nvSpPr>
        <p:spPr bwMode="gray">
          <a:xfrm>
            <a:off x="8948054" y="6251563"/>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solidFill>
                  <a:prstClr val="black"/>
                </a:solidFill>
                <a:latin typeface="+mn-lt"/>
                <a:cs typeface="+mn-cs"/>
              </a:rPr>
              <a:t>p.16</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50" name="正方形/長方形 49">
            <a:extLst>
              <a:ext uri="{FF2B5EF4-FFF2-40B4-BE49-F238E27FC236}">
                <a16:creationId xmlns:a16="http://schemas.microsoft.com/office/drawing/2014/main" id="{29B49067-B806-3CB5-1D62-8710DE6B6DB8}"/>
              </a:ext>
            </a:extLst>
          </p:cNvPr>
          <p:cNvSpPr/>
          <p:nvPr/>
        </p:nvSpPr>
        <p:spPr bwMode="gray">
          <a:xfrm>
            <a:off x="1922453" y="2225857"/>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defTabSz="990564" fontAlgn="auto">
              <a:spcBef>
                <a:spcPts val="0"/>
              </a:spcBef>
              <a:spcAft>
                <a:spcPts val="0"/>
              </a:spcAft>
              <a:defRPr/>
            </a:pPr>
            <a:r>
              <a:rPr kumimoji="1" lang="en-US" altLang="ja-JP" sz="1050" dirty="0">
                <a:latin typeface="+mn-ea"/>
              </a:rPr>
              <a:t>Have they identified the specific challenges of the overseas city?</a:t>
            </a:r>
          </a:p>
        </p:txBody>
      </p:sp>
      <p:sp>
        <p:nvSpPr>
          <p:cNvPr id="51" name="正方形/長方形 50">
            <a:extLst>
              <a:ext uri="{FF2B5EF4-FFF2-40B4-BE49-F238E27FC236}">
                <a16:creationId xmlns:a16="http://schemas.microsoft.com/office/drawing/2014/main" id="{B2B48D48-F47A-CAC3-364C-2E7E4896BDA8}"/>
              </a:ext>
            </a:extLst>
          </p:cNvPr>
          <p:cNvSpPr/>
          <p:nvPr/>
        </p:nvSpPr>
        <p:spPr bwMode="gray">
          <a:xfrm>
            <a:off x="5436528" y="2218183"/>
            <a:ext cx="3456000"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How the product/services can contribute to addressing the challenge.</a:t>
            </a:r>
          </a:p>
        </p:txBody>
      </p:sp>
      <p:sp>
        <p:nvSpPr>
          <p:cNvPr id="52" name="正方形/長方形 51">
            <a:extLst>
              <a:ext uri="{FF2B5EF4-FFF2-40B4-BE49-F238E27FC236}">
                <a16:creationId xmlns:a16="http://schemas.microsoft.com/office/drawing/2014/main" id="{844C2347-FDB9-7411-7A23-41F95B970886}"/>
              </a:ext>
            </a:extLst>
          </p:cNvPr>
          <p:cNvSpPr/>
          <p:nvPr/>
        </p:nvSpPr>
        <p:spPr bwMode="gray">
          <a:xfrm>
            <a:off x="8948054" y="2218183"/>
            <a:ext cx="540946" cy="360000"/>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p.8</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83" name="正方形/長方形 82">
            <a:extLst>
              <a:ext uri="{FF2B5EF4-FFF2-40B4-BE49-F238E27FC236}">
                <a16:creationId xmlns:a16="http://schemas.microsoft.com/office/drawing/2014/main" id="{0E45E046-C8D5-ED8E-B4C6-552707970FD9}"/>
              </a:ext>
            </a:extLst>
          </p:cNvPr>
          <p:cNvSpPr/>
          <p:nvPr/>
        </p:nvSpPr>
        <p:spPr bwMode="gray">
          <a:xfrm>
            <a:off x="1479402" y="1306277"/>
            <a:ext cx="389675" cy="4932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①</a:t>
            </a:r>
          </a:p>
        </p:txBody>
      </p:sp>
      <p:sp>
        <p:nvSpPr>
          <p:cNvPr id="84" name="正方形/長方形 83">
            <a:extLst>
              <a:ext uri="{FF2B5EF4-FFF2-40B4-BE49-F238E27FC236}">
                <a16:creationId xmlns:a16="http://schemas.microsoft.com/office/drawing/2014/main" id="{10E20777-BCE3-F420-8618-4777B09D0566}"/>
              </a:ext>
            </a:extLst>
          </p:cNvPr>
          <p:cNvSpPr/>
          <p:nvPr/>
        </p:nvSpPr>
        <p:spPr bwMode="gray">
          <a:xfrm>
            <a:off x="1479402" y="3266889"/>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⑤</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85" name="正方形/長方形 84">
            <a:extLst>
              <a:ext uri="{FF2B5EF4-FFF2-40B4-BE49-F238E27FC236}">
                <a16:creationId xmlns:a16="http://schemas.microsoft.com/office/drawing/2014/main" id="{E485A4A2-067C-819D-B22F-740785ED9725}"/>
              </a:ext>
            </a:extLst>
          </p:cNvPr>
          <p:cNvSpPr/>
          <p:nvPr/>
        </p:nvSpPr>
        <p:spPr bwMode="gray">
          <a:xfrm>
            <a:off x="1479402" y="4957501"/>
            <a:ext cx="389675" cy="4932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⑨</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86" name="正方形/長方形 85">
            <a:extLst>
              <a:ext uri="{FF2B5EF4-FFF2-40B4-BE49-F238E27FC236}">
                <a16:creationId xmlns:a16="http://schemas.microsoft.com/office/drawing/2014/main" id="{0B5290BA-29CD-AFDB-257E-77EFDD9D4640}"/>
              </a:ext>
            </a:extLst>
          </p:cNvPr>
          <p:cNvSpPr/>
          <p:nvPr/>
        </p:nvSpPr>
        <p:spPr bwMode="gray">
          <a:xfrm>
            <a:off x="1479402" y="2218183"/>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③</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87" name="正方形/長方形 86">
            <a:extLst>
              <a:ext uri="{FF2B5EF4-FFF2-40B4-BE49-F238E27FC236}">
                <a16:creationId xmlns:a16="http://schemas.microsoft.com/office/drawing/2014/main" id="{66A02F67-F9FB-BD6B-F464-25FA83CE1AAD}"/>
              </a:ext>
            </a:extLst>
          </p:cNvPr>
          <p:cNvSpPr/>
          <p:nvPr/>
        </p:nvSpPr>
        <p:spPr bwMode="gray">
          <a:xfrm>
            <a:off x="1479402" y="2607536"/>
            <a:ext cx="389675" cy="63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④</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88" name="正方形/長方形 87">
            <a:extLst>
              <a:ext uri="{FF2B5EF4-FFF2-40B4-BE49-F238E27FC236}">
                <a16:creationId xmlns:a16="http://schemas.microsoft.com/office/drawing/2014/main" id="{D7B731F8-F35A-1ECC-0D64-58A278C80148}"/>
              </a:ext>
            </a:extLst>
          </p:cNvPr>
          <p:cNvSpPr/>
          <p:nvPr/>
        </p:nvSpPr>
        <p:spPr bwMode="gray">
          <a:xfrm>
            <a:off x="1479402" y="3656242"/>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⑥</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89" name="正方形/長方形 88">
            <a:extLst>
              <a:ext uri="{FF2B5EF4-FFF2-40B4-BE49-F238E27FC236}">
                <a16:creationId xmlns:a16="http://schemas.microsoft.com/office/drawing/2014/main" id="{93B99BDF-1CFA-41E1-969E-DC3DE10DE514}"/>
              </a:ext>
            </a:extLst>
          </p:cNvPr>
          <p:cNvSpPr/>
          <p:nvPr/>
        </p:nvSpPr>
        <p:spPr bwMode="gray">
          <a:xfrm>
            <a:off x="1479402" y="4045595"/>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⑦</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90" name="正方形/長方形 89">
            <a:extLst>
              <a:ext uri="{FF2B5EF4-FFF2-40B4-BE49-F238E27FC236}">
                <a16:creationId xmlns:a16="http://schemas.microsoft.com/office/drawing/2014/main" id="{A790CC58-14A9-5592-34B3-908BE81FF0AC}"/>
              </a:ext>
            </a:extLst>
          </p:cNvPr>
          <p:cNvSpPr/>
          <p:nvPr/>
        </p:nvSpPr>
        <p:spPr bwMode="gray">
          <a:xfrm>
            <a:off x="1479402" y="4434948"/>
            <a:ext cx="389675" cy="4932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⑧</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91" name="正方形/長方形 90">
            <a:extLst>
              <a:ext uri="{FF2B5EF4-FFF2-40B4-BE49-F238E27FC236}">
                <a16:creationId xmlns:a16="http://schemas.microsoft.com/office/drawing/2014/main" id="{337F17F4-AB5F-4575-6717-174A741B57CB}"/>
              </a:ext>
            </a:extLst>
          </p:cNvPr>
          <p:cNvSpPr/>
          <p:nvPr/>
        </p:nvSpPr>
        <p:spPr bwMode="gray">
          <a:xfrm>
            <a:off x="1479402" y="5480054"/>
            <a:ext cx="389675" cy="2196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⑩</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92" name="正方形/長方形 91">
            <a:extLst>
              <a:ext uri="{FF2B5EF4-FFF2-40B4-BE49-F238E27FC236}">
                <a16:creationId xmlns:a16="http://schemas.microsoft.com/office/drawing/2014/main" id="{5BCC047C-71B5-E37A-6A84-7516C849624A}"/>
              </a:ext>
            </a:extLst>
          </p:cNvPr>
          <p:cNvSpPr/>
          <p:nvPr/>
        </p:nvSpPr>
        <p:spPr bwMode="gray">
          <a:xfrm>
            <a:off x="1479402" y="6251563"/>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⑫</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95" name="正方形/長方形 94">
            <a:extLst>
              <a:ext uri="{FF2B5EF4-FFF2-40B4-BE49-F238E27FC236}">
                <a16:creationId xmlns:a16="http://schemas.microsoft.com/office/drawing/2014/main" id="{0245EC16-53F0-B357-1B1F-E407B3174E17}"/>
              </a:ext>
            </a:extLst>
          </p:cNvPr>
          <p:cNvSpPr/>
          <p:nvPr/>
        </p:nvSpPr>
        <p:spPr bwMode="gray">
          <a:xfrm>
            <a:off x="1479402" y="1828830"/>
            <a:ext cx="389675"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②</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96" name="正方形/長方形 95">
            <a:extLst>
              <a:ext uri="{FF2B5EF4-FFF2-40B4-BE49-F238E27FC236}">
                <a16:creationId xmlns:a16="http://schemas.microsoft.com/office/drawing/2014/main" id="{EE260D5C-CCCE-532F-FB7D-94586E426A13}"/>
              </a:ext>
            </a:extLst>
          </p:cNvPr>
          <p:cNvSpPr/>
          <p:nvPr/>
        </p:nvSpPr>
        <p:spPr bwMode="gray">
          <a:xfrm>
            <a:off x="1479402" y="5729007"/>
            <a:ext cx="389675" cy="4932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⑪</a:t>
            </a:r>
          </a:p>
        </p:txBody>
      </p:sp>
    </p:spTree>
    <p:extLst>
      <p:ext uri="{BB962C8B-B14F-4D97-AF65-F5344CB8AC3E}">
        <p14:creationId xmlns:p14="http://schemas.microsoft.com/office/powerpoint/2010/main" val="287682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フッター プレースホルダー 21">
            <a:extLst>
              <a:ext uri="{FF2B5EF4-FFF2-40B4-BE49-F238E27FC236}">
                <a16:creationId xmlns:a16="http://schemas.microsoft.com/office/drawing/2014/main" id="{18B8E97A-8392-BA6C-D039-8ED76225B9D2}"/>
              </a:ext>
            </a:extLst>
          </p:cNvPr>
          <p:cNvSpPr>
            <a:spLocks noGrp="1"/>
          </p:cNvSpPr>
          <p:nvPr>
            <p:ph type="ftr" sz="quarter" idx="10"/>
          </p:nvPr>
        </p:nvSpPr>
        <p:spPr bwMode="gray">
          <a:xfrm>
            <a:off x="705600" y="6588000"/>
            <a:ext cx="5160362" cy="169200"/>
          </a:xfrm>
          <a:prstGeom prst="rect">
            <a:avLst/>
          </a:prstGeom>
        </p:spPr>
        <p:txBody>
          <a:bodyPr/>
          <a:lstStyle>
            <a:defPPr>
              <a:defRPr lang="en-US"/>
            </a:defPPr>
            <a:lvl1pPr algn="l" rtl="0" fontAlgn="base">
              <a:spcBef>
                <a:spcPct val="0"/>
              </a:spcBef>
              <a:spcAft>
                <a:spcPct val="0"/>
              </a:spcAft>
              <a:defRPr sz="8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lang="ja-JP" altLang="en-US" dirty="0"/>
              <a:t>　</a:t>
            </a:r>
            <a:endParaRPr lang="en-GB" altLang="en-GB" dirty="0"/>
          </a:p>
        </p:txBody>
      </p:sp>
      <p:graphicFrame>
        <p:nvGraphicFramePr>
          <p:cNvPr id="12" name="think-cell data - do not delete" hidden="1">
            <a:extLst>
              <a:ext uri="{FF2B5EF4-FFF2-40B4-BE49-F238E27FC236}">
                <a16:creationId xmlns:a16="http://schemas.microsoft.com/office/drawing/2014/main" id="{81B154E3-6918-9C99-5BAD-1815D787E67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12" imgH="511" progId="TCLayout.ActiveDocument.1">
                  <p:embed/>
                </p:oleObj>
              </mc:Choice>
              <mc:Fallback>
                <p:oleObj name="think-cellスライド" r:id="rId4" imgW="512" imgH="511" progId="TCLayout.ActiveDocument.1">
                  <p:embed/>
                  <p:pic>
                    <p:nvPicPr>
                      <p:cNvPr id="12" name="think-cell data - do not delete" hidden="1">
                        <a:extLst>
                          <a:ext uri="{FF2B5EF4-FFF2-40B4-BE49-F238E27FC236}">
                            <a16:creationId xmlns:a16="http://schemas.microsoft.com/office/drawing/2014/main" id="{81B154E3-6918-9C99-5BAD-1815D787E67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テキスト プレースホルダー 3">
            <a:extLst>
              <a:ext uri="{FF2B5EF4-FFF2-40B4-BE49-F238E27FC236}">
                <a16:creationId xmlns:a16="http://schemas.microsoft.com/office/drawing/2014/main" id="{7FD7A0C1-8A9A-2750-C60A-C3188F08311E}"/>
              </a:ext>
            </a:extLst>
          </p:cNvPr>
          <p:cNvSpPr>
            <a:spLocks noGrp="1"/>
          </p:cNvSpPr>
          <p:nvPr>
            <p:ph type="body" sz="quarter" idx="15"/>
          </p:nvPr>
        </p:nvSpPr>
        <p:spPr>
          <a:xfrm>
            <a:off x="416496" y="1016001"/>
            <a:ext cx="4356000" cy="466546"/>
          </a:xfrm>
        </p:spPr>
        <p:txBody>
          <a:bodyPr wrap="none"/>
          <a:lstStyle/>
          <a:p>
            <a:r>
              <a:rPr lang="en-US" altLang="ja-JP" dirty="0"/>
              <a:t>Company Name</a:t>
            </a:r>
            <a:endParaRPr kumimoji="1" lang="ja-JP" altLang="en-US" sz="1600" dirty="0"/>
          </a:p>
        </p:txBody>
      </p:sp>
      <p:sp>
        <p:nvSpPr>
          <p:cNvPr id="5" name="タイトル 4">
            <a:extLst>
              <a:ext uri="{FF2B5EF4-FFF2-40B4-BE49-F238E27FC236}">
                <a16:creationId xmlns:a16="http://schemas.microsoft.com/office/drawing/2014/main" id="{05BB3079-1997-BF4F-12EC-1AD9F47BE83A}"/>
              </a:ext>
            </a:extLst>
          </p:cNvPr>
          <p:cNvSpPr>
            <a:spLocks noGrp="1"/>
          </p:cNvSpPr>
          <p:nvPr>
            <p:ph type="title"/>
          </p:nvPr>
        </p:nvSpPr>
        <p:spPr/>
        <p:txBody>
          <a:bodyPr vert="horz" anchor="t"/>
          <a:lstStyle/>
          <a:p>
            <a:r>
              <a:rPr lang="en-US" altLang="ja-JP" dirty="0"/>
              <a:t>Key message: Please describe how your service can contribute to addressing the challenge in overseas cities</a:t>
            </a:r>
            <a:br>
              <a:rPr lang="en-US" altLang="ja-JP" dirty="0"/>
            </a:br>
            <a:br>
              <a:rPr lang="en-US" altLang="ja-JP" dirty="0"/>
            </a:br>
            <a:endParaRPr kumimoji="1" lang="ja-JP" altLang="en-US" dirty="0"/>
          </a:p>
        </p:txBody>
      </p:sp>
      <p:sp>
        <p:nvSpPr>
          <p:cNvPr id="9" name="フッター プレースホルダー 2">
            <a:extLst>
              <a:ext uri="{FF2B5EF4-FFF2-40B4-BE49-F238E27FC236}">
                <a16:creationId xmlns:a16="http://schemas.microsoft.com/office/drawing/2014/main" id="{ABA6ADCF-6E61-4097-B9A8-448C83D34472}"/>
              </a:ext>
            </a:extLst>
          </p:cNvPr>
          <p:cNvSpPr txBox="1">
            <a:spLocks/>
          </p:cNvSpPr>
          <p:nvPr/>
        </p:nvSpPr>
        <p:spPr>
          <a:xfrm>
            <a:off x="5147363" y="6427436"/>
            <a:ext cx="4357116" cy="170214"/>
          </a:xfrm>
          <a:prstGeom prst="rect">
            <a:avLst/>
          </a:prstGeom>
        </p:spPr>
        <p:txBody>
          <a:bodyPr vert="horz" lIns="0" tIns="0" rIns="0" bIns="0" rtlCol="0" anchor="b" anchorCtr="0"/>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en-GB" sz="900" b="0" i="0" u="none" strike="noStrike" kern="1200" cap="none" spc="0" normalizeH="0" baseline="0" noProof="0">
                <a:ln>
                  <a:noFill/>
                </a:ln>
                <a:solidFill>
                  <a:prstClr val="black"/>
                </a:solidFill>
                <a:effectLst/>
                <a:uLnTx/>
                <a:uFillTx/>
                <a:latin typeface="+mn-ea"/>
                <a:cs typeface="Arial" pitchFamily="34" charset="0"/>
              </a:rPr>
              <a:t>Source: Compiled by DTVS from publicly available information</a:t>
            </a:r>
            <a:endParaRPr kumimoji="0" lang="en-GB" altLang="en-GB" sz="900" b="0" i="0" u="none" strike="noStrike" kern="1200" cap="none" spc="0" normalizeH="0" baseline="0" noProof="0">
              <a:ln>
                <a:noFill/>
              </a:ln>
              <a:solidFill>
                <a:prstClr val="black"/>
              </a:solidFill>
              <a:effectLst/>
              <a:uLnTx/>
              <a:uFillTx/>
              <a:latin typeface="+mn-ea"/>
              <a:cs typeface="Arial" pitchFamily="34" charset="0"/>
            </a:endParaRPr>
          </a:p>
        </p:txBody>
      </p:sp>
      <p:cxnSp>
        <p:nvCxnSpPr>
          <p:cNvPr id="11" name="直線コネクタ 10">
            <a:extLst>
              <a:ext uri="{FF2B5EF4-FFF2-40B4-BE49-F238E27FC236}">
                <a16:creationId xmlns:a16="http://schemas.microsoft.com/office/drawing/2014/main" id="{5D32C9BD-A728-C62B-A4B5-2ED4B5CBDBD0}"/>
              </a:ext>
            </a:extLst>
          </p:cNvPr>
          <p:cNvCxnSpPr>
            <a:cxnSpLocks/>
          </p:cNvCxnSpPr>
          <p:nvPr/>
        </p:nvCxnSpPr>
        <p:spPr>
          <a:xfrm>
            <a:off x="1249646" y="1774471"/>
            <a:ext cx="0" cy="570639"/>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F7B69394-CBC7-21A8-92B4-B645B1DFF51E}"/>
              </a:ext>
            </a:extLst>
          </p:cNvPr>
          <p:cNvCxnSpPr>
            <a:cxnSpLocks/>
          </p:cNvCxnSpPr>
          <p:nvPr/>
        </p:nvCxnSpPr>
        <p:spPr>
          <a:xfrm>
            <a:off x="415954" y="1768942"/>
            <a:ext cx="9075600" cy="0"/>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487D4A3-08A0-FDD6-462C-706A26BD4106}"/>
              </a:ext>
            </a:extLst>
          </p:cNvPr>
          <p:cNvCxnSpPr>
            <a:cxnSpLocks/>
          </p:cNvCxnSpPr>
          <p:nvPr/>
        </p:nvCxnSpPr>
        <p:spPr>
          <a:xfrm>
            <a:off x="415954" y="2345110"/>
            <a:ext cx="9075600" cy="0"/>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2EBEE465-14AE-E93E-4879-0C3EE84E1D90}"/>
              </a:ext>
            </a:extLst>
          </p:cNvPr>
          <p:cNvCxnSpPr>
            <a:cxnSpLocks/>
          </p:cNvCxnSpPr>
          <p:nvPr/>
        </p:nvCxnSpPr>
        <p:spPr>
          <a:xfrm>
            <a:off x="415954" y="2566303"/>
            <a:ext cx="90756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7327194E-0419-3FD6-A7AE-6BA44AAA90BD}"/>
              </a:ext>
            </a:extLst>
          </p:cNvPr>
          <p:cNvSpPr txBox="1"/>
          <p:nvPr/>
        </p:nvSpPr>
        <p:spPr>
          <a:xfrm>
            <a:off x="415954" y="2349345"/>
            <a:ext cx="9055720" cy="253916"/>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ts val="0"/>
              </a:spcBef>
              <a:spcAft>
                <a:spcPct val="0"/>
              </a:spcAft>
              <a:buClrTx/>
              <a:buSzPct val="100000"/>
              <a:buFontTx/>
              <a:buNone/>
              <a:tabLst/>
              <a:defRPr/>
            </a:pPr>
            <a:r>
              <a:rPr kumimoji="1" lang="en-US" altLang="ja-JP" sz="1050" b="1" i="0" strike="noStrike" kern="1200" cap="none" spc="0" normalizeH="0" baseline="0" noProof="0" dirty="0">
                <a:ln>
                  <a:noFill/>
                </a:ln>
                <a:solidFill>
                  <a:srgbClr val="0070C0"/>
                </a:solidFill>
                <a:effectLst/>
                <a:uLnTx/>
                <a:uFillTx/>
                <a:latin typeface="+mn-ea"/>
              </a:rPr>
              <a:t>Target Challenges / City of </a:t>
            </a:r>
            <a:r>
              <a:rPr kumimoji="1" lang="en-US" altLang="ja-JP" sz="1050" b="1" dirty="0">
                <a:solidFill>
                  <a:srgbClr val="0070C0"/>
                </a:solidFill>
                <a:latin typeface="+mn-ea"/>
              </a:rPr>
              <a:t>Moreton bay or City of Rome </a:t>
            </a:r>
            <a:r>
              <a:rPr kumimoji="1" lang="en-US" altLang="ja-JP" sz="1050" b="1" i="0" strike="noStrike" kern="1200" cap="none" spc="0" normalizeH="0" baseline="0" noProof="0" dirty="0">
                <a:ln>
                  <a:noFill/>
                </a:ln>
                <a:solidFill>
                  <a:srgbClr val="0070C0"/>
                </a:solidFill>
                <a:effectLst/>
                <a:uLnTx/>
                <a:uFillTx/>
                <a:latin typeface="+mn-ea"/>
              </a:rPr>
              <a:t>Initiatives</a:t>
            </a:r>
          </a:p>
        </p:txBody>
      </p:sp>
      <p:sp>
        <p:nvSpPr>
          <p:cNvPr id="32" name="テキスト ボックス 31">
            <a:extLst>
              <a:ext uri="{FF2B5EF4-FFF2-40B4-BE49-F238E27FC236}">
                <a16:creationId xmlns:a16="http://schemas.microsoft.com/office/drawing/2014/main" id="{0741F90E-3A6B-A9CD-9CE4-2420A7F3DCFD}"/>
              </a:ext>
            </a:extLst>
          </p:cNvPr>
          <p:cNvSpPr txBox="1"/>
          <p:nvPr/>
        </p:nvSpPr>
        <p:spPr>
          <a:xfrm>
            <a:off x="440310" y="2528670"/>
            <a:ext cx="9075600" cy="738664"/>
          </a:xfrm>
          <a:prstGeom prst="rect">
            <a:avLst/>
          </a:prstGeom>
          <a:noFill/>
        </p:spPr>
        <p:txBody>
          <a:bodyPr wrap="square" rIns="0" rtlCol="0">
            <a:spAutoFit/>
          </a:bodyPr>
          <a:lstStyle/>
          <a:p>
            <a:pPr marL="171450" indent="-171450">
              <a:buFont typeface="Wingdings" panose="05000000000000000000" pitchFamily="2" charset="2"/>
              <a:buChar char="n"/>
            </a:pPr>
            <a:r>
              <a:rPr kumimoji="1" lang="en-US" altLang="ja-JP" sz="1050" b="1" u="sng" dirty="0">
                <a:solidFill>
                  <a:prstClr val="black"/>
                </a:solidFill>
                <a:latin typeface="+mn-ea"/>
              </a:rPr>
              <a:t>Target Challenge is XXXX</a:t>
            </a:r>
            <a:endParaRPr kumimoji="1" lang="en-US" altLang="ja-JP" sz="1050" dirty="0">
              <a:solidFill>
                <a:prstClr val="black"/>
              </a:solidFill>
              <a:latin typeface="+mn-ea"/>
            </a:endParaRPr>
          </a:p>
          <a:p>
            <a:pPr marL="252000" lvl="1" indent="-171450">
              <a:buFont typeface="Wingdings" panose="05000000000000000000" pitchFamily="2" charset="2"/>
              <a:buChar char="Ø"/>
            </a:pPr>
            <a:r>
              <a:rPr kumimoji="1" lang="en-US" altLang="ja-JP" sz="1050" dirty="0">
                <a:solidFill>
                  <a:prstClr val="black"/>
                </a:solidFill>
                <a:latin typeface="+mn-ea"/>
              </a:rPr>
              <a:t>How We Can Contribute to the challenge is XXXXX</a:t>
            </a:r>
          </a:p>
          <a:p>
            <a:pPr marL="252000" lvl="1" indent="-171450">
              <a:buFont typeface="Wingdings" panose="05000000000000000000" pitchFamily="2" charset="2"/>
              <a:buChar char="Ø"/>
            </a:pPr>
            <a:r>
              <a:rPr kumimoji="1" lang="en-US" altLang="ja-JP" sz="1050" dirty="0">
                <a:solidFill>
                  <a:prstClr val="black"/>
                </a:solidFill>
                <a:latin typeface="+mn-ea"/>
              </a:rPr>
              <a:t>XXXX</a:t>
            </a:r>
          </a:p>
          <a:p>
            <a:pPr marL="252000" lvl="1" indent="-171450">
              <a:buFont typeface="Wingdings" panose="05000000000000000000" pitchFamily="2" charset="2"/>
              <a:buChar char="Ø"/>
            </a:pPr>
            <a:r>
              <a:rPr kumimoji="1" lang="en-US" altLang="ja-JP" sz="1050" dirty="0">
                <a:solidFill>
                  <a:prstClr val="black"/>
                </a:solidFill>
                <a:latin typeface="+mn-ea"/>
              </a:rPr>
              <a:t>XXXX</a:t>
            </a:r>
          </a:p>
        </p:txBody>
      </p:sp>
      <p:cxnSp>
        <p:nvCxnSpPr>
          <p:cNvPr id="43" name="直線コネクタ 42">
            <a:extLst>
              <a:ext uri="{FF2B5EF4-FFF2-40B4-BE49-F238E27FC236}">
                <a16:creationId xmlns:a16="http://schemas.microsoft.com/office/drawing/2014/main" id="{4DDC6322-A211-7C60-376F-101B670B8B34}"/>
              </a:ext>
            </a:extLst>
          </p:cNvPr>
          <p:cNvCxnSpPr>
            <a:cxnSpLocks/>
          </p:cNvCxnSpPr>
          <p:nvPr/>
        </p:nvCxnSpPr>
        <p:spPr>
          <a:xfrm>
            <a:off x="5119266" y="5413427"/>
            <a:ext cx="4356612"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44" name="テキスト ボックス 43">
            <a:extLst>
              <a:ext uri="{FF2B5EF4-FFF2-40B4-BE49-F238E27FC236}">
                <a16:creationId xmlns:a16="http://schemas.microsoft.com/office/drawing/2014/main" id="{10E619A7-7812-9B92-BDB8-7F4BEA85DC95}"/>
              </a:ext>
            </a:extLst>
          </p:cNvPr>
          <p:cNvSpPr txBox="1"/>
          <p:nvPr/>
        </p:nvSpPr>
        <p:spPr>
          <a:xfrm>
            <a:off x="5119266" y="5196469"/>
            <a:ext cx="4347069" cy="253916"/>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ts val="0"/>
              </a:spcBef>
              <a:spcAft>
                <a:spcPct val="0"/>
              </a:spcAft>
              <a:buClrTx/>
              <a:buSzPct val="100000"/>
              <a:buFontTx/>
              <a:buNone/>
              <a:tabLst/>
              <a:defRPr/>
            </a:pPr>
            <a:r>
              <a:rPr kumimoji="1" lang="en-US" altLang="ja-JP" sz="1050" b="1" dirty="0">
                <a:solidFill>
                  <a:srgbClr val="0070C0"/>
                </a:solidFill>
                <a:latin typeface="+mn-ea"/>
              </a:rPr>
              <a:t>Track Records(in overseas if any)</a:t>
            </a:r>
            <a:r>
              <a:rPr kumimoji="1" lang="ja-JP" altLang="en-US" sz="1050" b="1" dirty="0">
                <a:solidFill>
                  <a:srgbClr val="0070C0"/>
                </a:solidFill>
                <a:latin typeface="+mn-ea"/>
              </a:rPr>
              <a:t>　</a:t>
            </a:r>
            <a:endParaRPr kumimoji="1" lang="en-US" altLang="ja-JP" sz="1050" b="1" i="0" strike="noStrike" kern="1200" cap="none" spc="0" normalizeH="0" baseline="0" noProof="0" dirty="0">
              <a:ln>
                <a:noFill/>
              </a:ln>
              <a:solidFill>
                <a:srgbClr val="0070C0"/>
              </a:solidFill>
              <a:effectLst/>
              <a:uLnTx/>
              <a:uFillTx/>
              <a:latin typeface="+mn-ea"/>
            </a:endParaRPr>
          </a:p>
        </p:txBody>
      </p:sp>
      <p:cxnSp>
        <p:nvCxnSpPr>
          <p:cNvPr id="45" name="直線コネクタ 44">
            <a:extLst>
              <a:ext uri="{FF2B5EF4-FFF2-40B4-BE49-F238E27FC236}">
                <a16:creationId xmlns:a16="http://schemas.microsoft.com/office/drawing/2014/main" id="{526361B9-E2F9-C7F7-0A62-D0E5B974F218}"/>
              </a:ext>
            </a:extLst>
          </p:cNvPr>
          <p:cNvCxnSpPr>
            <a:cxnSpLocks/>
          </p:cNvCxnSpPr>
          <p:nvPr/>
        </p:nvCxnSpPr>
        <p:spPr>
          <a:xfrm>
            <a:off x="5119266" y="3741536"/>
            <a:ext cx="4356612"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65F8A30E-5CC4-09EA-0B40-E560BB6617CD}"/>
              </a:ext>
            </a:extLst>
          </p:cNvPr>
          <p:cNvSpPr txBox="1"/>
          <p:nvPr/>
        </p:nvSpPr>
        <p:spPr>
          <a:xfrm>
            <a:off x="5119266" y="3524578"/>
            <a:ext cx="4347069" cy="253916"/>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ts val="0"/>
              </a:spcBef>
              <a:spcAft>
                <a:spcPct val="0"/>
              </a:spcAft>
              <a:buClrTx/>
              <a:buSzPct val="100000"/>
              <a:buFontTx/>
              <a:buNone/>
              <a:tabLst/>
              <a:defRPr/>
            </a:pPr>
            <a:r>
              <a:rPr kumimoji="1" lang="en-US" altLang="ja-JP" sz="1050" b="1" i="0" strike="noStrike" kern="1200" cap="none" spc="0" normalizeH="0" baseline="0" noProof="0" dirty="0">
                <a:ln>
                  <a:noFill/>
                </a:ln>
                <a:solidFill>
                  <a:srgbClr val="0070C0"/>
                </a:solidFill>
                <a:effectLst/>
                <a:uLnTx/>
                <a:uFillTx/>
                <a:latin typeface="+mn-ea"/>
              </a:rPr>
              <a:t>Competitive Advantage / Differentiators</a:t>
            </a:r>
          </a:p>
        </p:txBody>
      </p:sp>
      <p:sp>
        <p:nvSpPr>
          <p:cNvPr id="48" name="テキスト ボックス 47">
            <a:extLst>
              <a:ext uri="{FF2B5EF4-FFF2-40B4-BE49-F238E27FC236}">
                <a16:creationId xmlns:a16="http://schemas.microsoft.com/office/drawing/2014/main" id="{E5B76537-6D6A-ED0B-9BA7-4882C80CEF9C}"/>
              </a:ext>
            </a:extLst>
          </p:cNvPr>
          <p:cNvSpPr txBox="1"/>
          <p:nvPr/>
        </p:nvSpPr>
        <p:spPr>
          <a:xfrm>
            <a:off x="5119266" y="5419112"/>
            <a:ext cx="4346424" cy="815608"/>
          </a:xfrm>
          <a:prstGeom prst="rect">
            <a:avLst/>
          </a:prstGeom>
          <a:noFill/>
        </p:spPr>
        <p:txBody>
          <a:bodyPr wrap="square" rIns="0" rtlCol="0">
            <a:spAutoFit/>
          </a:bodyPr>
          <a:lstStyle/>
          <a:p>
            <a:pPr indent="-237680">
              <a:spcBef>
                <a:spcPts val="200"/>
              </a:spcBef>
              <a:buFont typeface="Wingdings" panose="05000000000000000000" pitchFamily="2" charset="2"/>
              <a:buChar char="n"/>
            </a:pPr>
            <a:r>
              <a:rPr kumimoji="1" lang="en-US" altLang="ja-JP" sz="1050" b="1" u="sng" dirty="0">
                <a:solidFill>
                  <a:prstClr val="black"/>
                </a:solidFill>
                <a:latin typeface="+mn-ea"/>
              </a:rPr>
              <a:t>XXX in country XXX</a:t>
            </a:r>
          </a:p>
          <a:p>
            <a:pPr marL="273050" lvl="1" indent="-171450">
              <a:spcBef>
                <a:spcPts val="200"/>
              </a:spcBef>
              <a:buFont typeface="Wingdings" panose="05000000000000000000" pitchFamily="2" charset="2"/>
              <a:buChar char="Ø"/>
            </a:pPr>
            <a:r>
              <a:rPr kumimoji="1" lang="en-US" altLang="ja-JP" sz="1050" dirty="0">
                <a:solidFill>
                  <a:prstClr val="black"/>
                </a:solidFill>
                <a:latin typeface="+mn-ea"/>
              </a:rPr>
              <a:t>XXXX</a:t>
            </a:r>
          </a:p>
          <a:p>
            <a:pPr marL="171450" indent="-171450">
              <a:spcBef>
                <a:spcPts val="200"/>
              </a:spcBef>
              <a:buFont typeface="Wingdings" panose="05000000000000000000" pitchFamily="2" charset="2"/>
              <a:buChar char="n"/>
            </a:pPr>
            <a:r>
              <a:rPr kumimoji="1" lang="en-US" altLang="ja-JP" sz="1050" b="1" u="sng" dirty="0">
                <a:solidFill>
                  <a:prstClr val="black"/>
                </a:solidFill>
                <a:latin typeface="+mn-ea"/>
              </a:rPr>
              <a:t>XXX in country XXX</a:t>
            </a:r>
          </a:p>
          <a:p>
            <a:pPr marL="273050" lvl="1" indent="-171450">
              <a:spcBef>
                <a:spcPts val="200"/>
              </a:spcBef>
              <a:buFont typeface="Wingdings" panose="05000000000000000000" pitchFamily="2" charset="2"/>
              <a:buChar char="Ø"/>
            </a:pPr>
            <a:r>
              <a:rPr kumimoji="1" lang="en-US" altLang="ja-JP" sz="1050" dirty="0">
                <a:solidFill>
                  <a:prstClr val="black"/>
                </a:solidFill>
                <a:latin typeface="+mn-ea"/>
              </a:rPr>
              <a:t>XXXX</a:t>
            </a:r>
          </a:p>
        </p:txBody>
      </p:sp>
      <p:cxnSp>
        <p:nvCxnSpPr>
          <p:cNvPr id="8" name="直線コネクタ 7">
            <a:extLst>
              <a:ext uri="{FF2B5EF4-FFF2-40B4-BE49-F238E27FC236}">
                <a16:creationId xmlns:a16="http://schemas.microsoft.com/office/drawing/2014/main" id="{22B9DC6E-9EE1-957F-C7E7-AC0CC9BCBA77}"/>
              </a:ext>
            </a:extLst>
          </p:cNvPr>
          <p:cNvCxnSpPr>
            <a:cxnSpLocks/>
          </p:cNvCxnSpPr>
          <p:nvPr/>
        </p:nvCxnSpPr>
        <p:spPr>
          <a:xfrm>
            <a:off x="430122" y="3741536"/>
            <a:ext cx="4356612"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E2F89FBC-73BE-F308-C3A4-69B272D20425}"/>
              </a:ext>
            </a:extLst>
          </p:cNvPr>
          <p:cNvSpPr txBox="1"/>
          <p:nvPr/>
        </p:nvSpPr>
        <p:spPr>
          <a:xfrm>
            <a:off x="430122" y="3524578"/>
            <a:ext cx="4347069" cy="253916"/>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ts val="0"/>
              </a:spcBef>
              <a:spcAft>
                <a:spcPct val="0"/>
              </a:spcAft>
              <a:buClrTx/>
              <a:buSzPct val="100000"/>
              <a:buFontTx/>
              <a:buNone/>
              <a:tabLst/>
              <a:defRPr/>
            </a:pPr>
            <a:r>
              <a:rPr kumimoji="1" lang="en-US" altLang="ja-JP" sz="1050" b="1" dirty="0">
                <a:solidFill>
                  <a:srgbClr val="0070C0"/>
                </a:solidFill>
                <a:latin typeface="+mn-ea"/>
              </a:rPr>
              <a:t>Proposed Pilot Program</a:t>
            </a:r>
            <a:endParaRPr kumimoji="1" lang="en-US" altLang="ja-JP" sz="1050" b="1" i="0" strike="noStrike" kern="1200" cap="none" spc="0" normalizeH="0" baseline="0" noProof="0" dirty="0">
              <a:ln>
                <a:noFill/>
              </a:ln>
              <a:solidFill>
                <a:srgbClr val="0070C0"/>
              </a:solidFill>
              <a:effectLst/>
              <a:uLnTx/>
              <a:uFillTx/>
              <a:latin typeface="+mn-ea"/>
            </a:endParaRPr>
          </a:p>
        </p:txBody>
      </p:sp>
      <p:sp>
        <p:nvSpPr>
          <p:cNvPr id="2" name="正方形/長方形 1">
            <a:extLst>
              <a:ext uri="{FF2B5EF4-FFF2-40B4-BE49-F238E27FC236}">
                <a16:creationId xmlns:a16="http://schemas.microsoft.com/office/drawing/2014/main" id="{5E1DAA4C-7B18-790A-42D1-975D0856B634}"/>
              </a:ext>
            </a:extLst>
          </p:cNvPr>
          <p:cNvSpPr/>
          <p:nvPr/>
        </p:nvSpPr>
        <p:spPr bwMode="gray">
          <a:xfrm>
            <a:off x="1330734" y="3778695"/>
            <a:ext cx="3456000" cy="778866"/>
          </a:xfrm>
          <a:prstGeom prst="rect">
            <a:avLst/>
          </a:prstGeom>
          <a:noFill/>
          <a:ln w="6350" algn="ctr">
            <a:solidFill>
              <a:schemeClr val="bg2">
                <a:lumMod val="9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804833" fontAlgn="auto">
              <a:spcBef>
                <a:spcPts val="0"/>
              </a:spcBef>
              <a:spcAft>
                <a:spcPts val="0"/>
              </a:spcAft>
              <a:buSzPct val="100000"/>
              <a:buFont typeface="Wingdings" panose="05000000000000000000" pitchFamily="2" charset="2"/>
              <a:buChar char="n"/>
            </a:pPr>
            <a:r>
              <a:rPr kumimoji="1" lang="en-US" altLang="ja-JP" sz="1050" dirty="0">
                <a:solidFill>
                  <a:prstClr val="black"/>
                </a:solidFill>
                <a:latin typeface="+mn-ea"/>
                <a:cs typeface="+mn-cs"/>
              </a:rPr>
              <a:t>XXX</a:t>
            </a:r>
          </a:p>
        </p:txBody>
      </p:sp>
      <p:sp>
        <p:nvSpPr>
          <p:cNvPr id="6" name="正方形/長方形 5">
            <a:extLst>
              <a:ext uri="{FF2B5EF4-FFF2-40B4-BE49-F238E27FC236}">
                <a16:creationId xmlns:a16="http://schemas.microsoft.com/office/drawing/2014/main" id="{A12DA694-46D2-B482-D92C-967410568FB8}"/>
              </a:ext>
            </a:extLst>
          </p:cNvPr>
          <p:cNvSpPr/>
          <p:nvPr/>
        </p:nvSpPr>
        <p:spPr bwMode="gray">
          <a:xfrm>
            <a:off x="430122" y="3778695"/>
            <a:ext cx="849195" cy="778866"/>
          </a:xfrm>
          <a:prstGeom prst="rect">
            <a:avLst/>
          </a:prstGeom>
          <a:solidFill>
            <a:schemeClr val="tx2"/>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b="1" dirty="0">
                <a:solidFill>
                  <a:schemeClr val="bg1"/>
                </a:solidFill>
                <a:latin typeface="+mn-ea"/>
                <a:cs typeface="+mn-cs"/>
              </a:rPr>
              <a:t>Overview</a:t>
            </a:r>
          </a:p>
        </p:txBody>
      </p:sp>
      <p:sp>
        <p:nvSpPr>
          <p:cNvPr id="52" name="正方形/長方形 51">
            <a:extLst>
              <a:ext uri="{FF2B5EF4-FFF2-40B4-BE49-F238E27FC236}">
                <a16:creationId xmlns:a16="http://schemas.microsoft.com/office/drawing/2014/main" id="{D9BDDD6F-953B-EB43-A858-DBC2267A5E05}"/>
              </a:ext>
            </a:extLst>
          </p:cNvPr>
          <p:cNvSpPr/>
          <p:nvPr/>
        </p:nvSpPr>
        <p:spPr bwMode="gray">
          <a:xfrm>
            <a:off x="1330734" y="4607904"/>
            <a:ext cx="3456000" cy="676424"/>
          </a:xfrm>
          <a:prstGeom prst="rect">
            <a:avLst/>
          </a:prstGeom>
          <a:noFill/>
          <a:ln w="6350" algn="ctr">
            <a:solidFill>
              <a:schemeClr val="bg2">
                <a:lumMod val="9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a:buFont typeface="Wingdings" panose="05000000000000000000" pitchFamily="2" charset="2"/>
              <a:buChar char="n"/>
            </a:pPr>
            <a:r>
              <a:rPr kumimoji="1" lang="en-US" altLang="ja-JP" sz="1050" dirty="0">
                <a:solidFill>
                  <a:prstClr val="black"/>
                </a:solidFill>
                <a:latin typeface="+mn-ea"/>
              </a:rPr>
              <a:t>XXX</a:t>
            </a:r>
          </a:p>
        </p:txBody>
      </p:sp>
      <p:sp>
        <p:nvSpPr>
          <p:cNvPr id="53" name="正方形/長方形 52">
            <a:extLst>
              <a:ext uri="{FF2B5EF4-FFF2-40B4-BE49-F238E27FC236}">
                <a16:creationId xmlns:a16="http://schemas.microsoft.com/office/drawing/2014/main" id="{BDD44DF9-71A0-499C-A40B-7768831D681B}"/>
              </a:ext>
            </a:extLst>
          </p:cNvPr>
          <p:cNvSpPr/>
          <p:nvPr/>
        </p:nvSpPr>
        <p:spPr bwMode="gray">
          <a:xfrm>
            <a:off x="430122" y="4607904"/>
            <a:ext cx="849195" cy="676424"/>
          </a:xfrm>
          <a:prstGeom prst="rect">
            <a:avLst/>
          </a:prstGeom>
          <a:solidFill>
            <a:schemeClr val="tx2"/>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b="1" dirty="0">
                <a:solidFill>
                  <a:schemeClr val="bg1"/>
                </a:solidFill>
                <a:latin typeface="+mn-ea"/>
                <a:cs typeface="+mn-cs"/>
              </a:rPr>
              <a:t>Expected Outcomes</a:t>
            </a:r>
          </a:p>
        </p:txBody>
      </p:sp>
      <p:sp>
        <p:nvSpPr>
          <p:cNvPr id="54" name="正方形/長方形 53">
            <a:extLst>
              <a:ext uri="{FF2B5EF4-FFF2-40B4-BE49-F238E27FC236}">
                <a16:creationId xmlns:a16="http://schemas.microsoft.com/office/drawing/2014/main" id="{3D38E362-F3EE-DDEE-A1BB-F00EFDB7E601}"/>
              </a:ext>
            </a:extLst>
          </p:cNvPr>
          <p:cNvSpPr/>
          <p:nvPr/>
        </p:nvSpPr>
        <p:spPr bwMode="gray">
          <a:xfrm>
            <a:off x="1330734" y="5334671"/>
            <a:ext cx="3456000" cy="627749"/>
          </a:xfrm>
          <a:prstGeom prst="rect">
            <a:avLst/>
          </a:prstGeom>
          <a:noFill/>
          <a:ln w="6350" algn="ctr">
            <a:solidFill>
              <a:schemeClr val="bg2">
                <a:lumMod val="9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804833" fontAlgn="auto">
              <a:spcBef>
                <a:spcPts val="0"/>
              </a:spcBef>
              <a:spcAft>
                <a:spcPts val="0"/>
              </a:spcAft>
              <a:buSzPct val="100000"/>
            </a:pPr>
            <a:r>
              <a:rPr kumimoji="1" lang="en-US" altLang="ja-JP" sz="1050" b="1" dirty="0">
                <a:solidFill>
                  <a:prstClr val="black"/>
                </a:solidFill>
                <a:latin typeface="+mn-ea"/>
                <a:cs typeface="+mn-cs"/>
              </a:rPr>
              <a:t>ex</a:t>
            </a:r>
            <a:r>
              <a:rPr kumimoji="1" lang="ja-JP" altLang="en-US" sz="1050" b="1" dirty="0">
                <a:solidFill>
                  <a:prstClr val="black"/>
                </a:solidFill>
                <a:latin typeface="+mn-ea"/>
                <a:cs typeface="+mn-cs"/>
              </a:rPr>
              <a:t>）</a:t>
            </a:r>
            <a:endParaRPr kumimoji="1" lang="en-US" altLang="ja-JP" sz="1050" b="1" dirty="0">
              <a:solidFill>
                <a:prstClr val="black"/>
              </a:solidFill>
              <a:latin typeface="+mn-ea"/>
              <a:cs typeface="+mn-cs"/>
            </a:endParaRPr>
          </a:p>
          <a:p>
            <a:pPr marL="171450" indent="-171450" defTabSz="804833" fontAlgn="auto">
              <a:spcBef>
                <a:spcPts val="0"/>
              </a:spcBef>
              <a:spcAft>
                <a:spcPts val="0"/>
              </a:spcAft>
              <a:buSzPct val="100000"/>
              <a:buFont typeface="Wingdings" panose="05000000000000000000" pitchFamily="2" charset="2"/>
              <a:buChar char="n"/>
            </a:pPr>
            <a:r>
              <a:rPr kumimoji="1" lang="en-US" altLang="ja-JP" sz="1050" b="1" dirty="0">
                <a:solidFill>
                  <a:prstClr val="black"/>
                </a:solidFill>
                <a:latin typeface="+mn-ea"/>
                <a:cs typeface="+mn-cs"/>
              </a:rPr>
              <a:t>Environmental Agency</a:t>
            </a:r>
          </a:p>
          <a:p>
            <a:pPr marL="171450" indent="-171450" defTabSz="804833" fontAlgn="auto">
              <a:spcBef>
                <a:spcPts val="0"/>
              </a:spcBef>
              <a:spcAft>
                <a:spcPts val="0"/>
              </a:spcAft>
              <a:buSzPct val="100000"/>
              <a:buFont typeface="Wingdings" panose="05000000000000000000" pitchFamily="2" charset="2"/>
              <a:buChar char="n"/>
            </a:pPr>
            <a:r>
              <a:rPr kumimoji="1" lang="en-US" altLang="ja-JP" sz="1050" b="1" dirty="0">
                <a:solidFill>
                  <a:prstClr val="black"/>
                </a:solidFill>
                <a:latin typeface="+mn-ea"/>
                <a:cs typeface="+mn-cs"/>
              </a:rPr>
              <a:t>Manufacture for XXX</a:t>
            </a:r>
            <a:endParaRPr kumimoji="1" lang="en-US" altLang="ja-JP" sz="1050" dirty="0">
              <a:solidFill>
                <a:srgbClr val="000000"/>
              </a:solidFill>
              <a:latin typeface="+mn-ea"/>
              <a:cs typeface="Calibri Light" panose="020F0302020204030204" pitchFamily="34" charset="0"/>
            </a:endParaRPr>
          </a:p>
        </p:txBody>
      </p:sp>
      <p:sp>
        <p:nvSpPr>
          <p:cNvPr id="55" name="正方形/長方形 54">
            <a:extLst>
              <a:ext uri="{FF2B5EF4-FFF2-40B4-BE49-F238E27FC236}">
                <a16:creationId xmlns:a16="http://schemas.microsoft.com/office/drawing/2014/main" id="{0D1FC73B-6142-5721-01C2-2BB88E164F56}"/>
              </a:ext>
            </a:extLst>
          </p:cNvPr>
          <p:cNvSpPr/>
          <p:nvPr/>
        </p:nvSpPr>
        <p:spPr bwMode="gray">
          <a:xfrm>
            <a:off x="430122" y="5334671"/>
            <a:ext cx="849195" cy="627749"/>
          </a:xfrm>
          <a:prstGeom prst="rect">
            <a:avLst/>
          </a:prstGeom>
          <a:solidFill>
            <a:srgbClr val="0070C0"/>
          </a:solidFill>
          <a:ln w="6350" algn="ctr">
            <a:solidFill>
              <a:srgbClr val="0070C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b="1" dirty="0">
                <a:solidFill>
                  <a:schemeClr val="bg1"/>
                </a:solidFill>
                <a:latin typeface="+mn-ea"/>
                <a:cs typeface="+mn-cs"/>
              </a:rPr>
              <a:t>Potential</a:t>
            </a:r>
          </a:p>
          <a:p>
            <a:pPr algn="ctr" defTabSz="990564" fontAlgn="auto">
              <a:spcBef>
                <a:spcPts val="0"/>
              </a:spcBef>
              <a:spcAft>
                <a:spcPts val="0"/>
              </a:spcAft>
              <a:buSzPct val="100000"/>
            </a:pPr>
            <a:r>
              <a:rPr kumimoji="1" lang="en-US" altLang="ja-JP" sz="1050" b="1" dirty="0">
                <a:solidFill>
                  <a:schemeClr val="bg1"/>
                </a:solidFill>
                <a:latin typeface="+mn-ea"/>
                <a:cs typeface="+mn-cs"/>
              </a:rPr>
              <a:t>Partner</a:t>
            </a:r>
          </a:p>
        </p:txBody>
      </p:sp>
      <p:sp>
        <p:nvSpPr>
          <p:cNvPr id="56" name="正方形/長方形 55">
            <a:extLst>
              <a:ext uri="{FF2B5EF4-FFF2-40B4-BE49-F238E27FC236}">
                <a16:creationId xmlns:a16="http://schemas.microsoft.com/office/drawing/2014/main" id="{375F59BD-6DDC-D82B-565B-9D8CF52D9FF0}"/>
              </a:ext>
            </a:extLst>
          </p:cNvPr>
          <p:cNvSpPr/>
          <p:nvPr/>
        </p:nvSpPr>
        <p:spPr bwMode="gray">
          <a:xfrm>
            <a:off x="1330734" y="6012763"/>
            <a:ext cx="3456000" cy="577081"/>
          </a:xfrm>
          <a:prstGeom prst="rect">
            <a:avLst/>
          </a:prstGeom>
          <a:noFill/>
          <a:ln w="6350" algn="ctr">
            <a:solidFill>
              <a:schemeClr val="bg2">
                <a:lumMod val="9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804833" fontAlgn="auto">
              <a:spcBef>
                <a:spcPts val="0"/>
              </a:spcBef>
              <a:spcAft>
                <a:spcPts val="0"/>
              </a:spcAft>
              <a:buSzPct val="100000"/>
              <a:buFont typeface="Wingdings" panose="05000000000000000000" pitchFamily="2" charset="2"/>
              <a:buChar char="n"/>
            </a:pPr>
            <a:r>
              <a:rPr kumimoji="1" lang="en-US" altLang="ja-JP" sz="1050" dirty="0">
                <a:latin typeface="+mn-ea"/>
              </a:rPr>
              <a:t>XXX</a:t>
            </a:r>
          </a:p>
        </p:txBody>
      </p:sp>
      <p:sp>
        <p:nvSpPr>
          <p:cNvPr id="57" name="正方形/長方形 56">
            <a:extLst>
              <a:ext uri="{FF2B5EF4-FFF2-40B4-BE49-F238E27FC236}">
                <a16:creationId xmlns:a16="http://schemas.microsoft.com/office/drawing/2014/main" id="{FC948F60-EC36-CEE0-0DC1-40D30DA650CE}"/>
              </a:ext>
            </a:extLst>
          </p:cNvPr>
          <p:cNvSpPr/>
          <p:nvPr/>
        </p:nvSpPr>
        <p:spPr bwMode="gray">
          <a:xfrm>
            <a:off x="430122" y="6012763"/>
            <a:ext cx="849195" cy="577081"/>
          </a:xfrm>
          <a:prstGeom prst="rect">
            <a:avLst/>
          </a:prstGeom>
          <a:solidFill>
            <a:srgbClr val="0070C0"/>
          </a:solidFill>
          <a:ln w="6350" algn="ctr">
            <a:solidFill>
              <a:srgbClr val="0070C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b="1" dirty="0">
                <a:solidFill>
                  <a:schemeClr val="bg1"/>
                </a:solidFill>
                <a:latin typeface="+mn-ea"/>
                <a:cs typeface="+mn-cs"/>
              </a:rPr>
              <a:t>Requests to the City</a:t>
            </a:r>
            <a:endParaRPr kumimoji="1" lang="ja-JP" altLang="en-US" sz="1050" b="1" dirty="0">
              <a:solidFill>
                <a:schemeClr val="bg1"/>
              </a:solidFill>
              <a:latin typeface="+mn-ea"/>
              <a:cs typeface="+mn-cs"/>
            </a:endParaRPr>
          </a:p>
        </p:txBody>
      </p:sp>
      <p:sp>
        <p:nvSpPr>
          <p:cNvPr id="65" name="正方形/長方形 64">
            <a:extLst>
              <a:ext uri="{FF2B5EF4-FFF2-40B4-BE49-F238E27FC236}">
                <a16:creationId xmlns:a16="http://schemas.microsoft.com/office/drawing/2014/main" id="{C4F02FF7-5FD1-1B61-E329-101093C99213}"/>
              </a:ext>
            </a:extLst>
          </p:cNvPr>
          <p:cNvSpPr/>
          <p:nvPr/>
        </p:nvSpPr>
        <p:spPr bwMode="gray">
          <a:xfrm>
            <a:off x="430123" y="1791291"/>
            <a:ext cx="849194" cy="517156"/>
          </a:xfrm>
          <a:prstGeom prst="rect">
            <a:avLst/>
          </a:prstGeom>
          <a:noFill/>
          <a:ln w="6350" algn="ctr">
            <a:solidFill>
              <a:schemeClr val="bg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b="1" dirty="0">
                <a:latin typeface="+mn-ea"/>
                <a:cs typeface="+mn-cs"/>
              </a:rPr>
              <a:t>Service Overview</a:t>
            </a:r>
          </a:p>
        </p:txBody>
      </p:sp>
      <p:sp>
        <p:nvSpPr>
          <p:cNvPr id="66" name="正方形/長方形 65">
            <a:extLst>
              <a:ext uri="{FF2B5EF4-FFF2-40B4-BE49-F238E27FC236}">
                <a16:creationId xmlns:a16="http://schemas.microsoft.com/office/drawing/2014/main" id="{759858D0-8CFE-BAAF-CB69-77F124E232A8}"/>
              </a:ext>
            </a:extLst>
          </p:cNvPr>
          <p:cNvSpPr/>
          <p:nvPr/>
        </p:nvSpPr>
        <p:spPr bwMode="gray">
          <a:xfrm>
            <a:off x="1292943" y="1791291"/>
            <a:ext cx="8197131" cy="517156"/>
          </a:xfrm>
          <a:prstGeom prst="rect">
            <a:avLst/>
          </a:prstGeom>
          <a:noFill/>
          <a:ln w="6350" algn="ctr">
            <a:solidFill>
              <a:schemeClr val="bg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Arial" panose="020B0604020202020204" pitchFamily="34" charset="0"/>
              <a:buChar char="•"/>
            </a:pPr>
            <a:endParaRPr kumimoji="1" lang="en-US" altLang="ja-JP" sz="1050" b="1" dirty="0">
              <a:latin typeface="+mn-ea"/>
              <a:cs typeface="+mn-cs"/>
            </a:endParaRPr>
          </a:p>
        </p:txBody>
      </p:sp>
      <p:sp>
        <p:nvSpPr>
          <p:cNvPr id="15" name="テキスト ボックス 14">
            <a:extLst>
              <a:ext uri="{FF2B5EF4-FFF2-40B4-BE49-F238E27FC236}">
                <a16:creationId xmlns:a16="http://schemas.microsoft.com/office/drawing/2014/main" id="{DD8B94CA-4E0B-4617-3F46-F7E6E7E16ED7}"/>
              </a:ext>
            </a:extLst>
          </p:cNvPr>
          <p:cNvSpPr txBox="1"/>
          <p:nvPr/>
        </p:nvSpPr>
        <p:spPr>
          <a:xfrm>
            <a:off x="5136030" y="3740510"/>
            <a:ext cx="2984358" cy="738664"/>
          </a:xfrm>
          <a:prstGeom prst="rect">
            <a:avLst/>
          </a:prstGeom>
          <a:noFill/>
        </p:spPr>
        <p:txBody>
          <a:bodyPr wrap="square" rIns="0" rtlCol="0">
            <a:spAutoFit/>
          </a:bodyPr>
          <a:lstStyle/>
          <a:p>
            <a:pPr marL="171450" indent="-171450">
              <a:buFont typeface="Wingdings" panose="05000000000000000000" pitchFamily="2" charset="2"/>
              <a:buChar char="n"/>
            </a:pPr>
            <a:r>
              <a:rPr kumimoji="1" lang="en-US" altLang="ja-JP" sz="1050" b="1" u="sng" dirty="0">
                <a:solidFill>
                  <a:prstClr val="black"/>
                </a:solidFill>
                <a:latin typeface="+mn-ea"/>
              </a:rPr>
              <a:t>XXX Technology</a:t>
            </a:r>
          </a:p>
          <a:p>
            <a:pPr marL="271463" indent="-180975">
              <a:buFont typeface="Wingdings" panose="05000000000000000000" pitchFamily="2" charset="2"/>
              <a:buChar char="Ø"/>
            </a:pPr>
            <a:r>
              <a:rPr kumimoji="1" lang="en-US" altLang="ja-JP" sz="1050" dirty="0">
                <a:solidFill>
                  <a:prstClr val="black"/>
                </a:solidFill>
                <a:latin typeface="+mn-ea"/>
              </a:rPr>
              <a:t>XXXX</a:t>
            </a:r>
          </a:p>
          <a:p>
            <a:pPr marL="171450" indent="-171450">
              <a:buFont typeface="Wingdings" panose="05000000000000000000" pitchFamily="2" charset="2"/>
              <a:buChar char="n"/>
            </a:pPr>
            <a:r>
              <a:rPr kumimoji="1" lang="en-US" altLang="ja-JP" sz="1050" b="1" u="sng" dirty="0">
                <a:solidFill>
                  <a:prstClr val="black"/>
                </a:solidFill>
                <a:latin typeface="+mn-ea"/>
              </a:rPr>
              <a:t>XXX Business Model</a:t>
            </a:r>
          </a:p>
          <a:p>
            <a:pPr marL="252000" lvl="1" indent="-171450">
              <a:buFont typeface="Wingdings" panose="05000000000000000000" pitchFamily="2" charset="2"/>
              <a:buChar char="Ø"/>
            </a:pPr>
            <a:r>
              <a:rPr kumimoji="1" lang="en-US" altLang="ja-JP" sz="1050" dirty="0">
                <a:solidFill>
                  <a:prstClr val="black"/>
                </a:solidFill>
                <a:latin typeface="+mn-ea"/>
              </a:rPr>
              <a:t>XXXXX</a:t>
            </a:r>
            <a:endParaRPr kumimoji="1" lang="ja-JP" altLang="en-US" sz="1050" dirty="0">
              <a:latin typeface="+mn-ea"/>
            </a:endParaRPr>
          </a:p>
        </p:txBody>
      </p:sp>
      <p:sp>
        <p:nvSpPr>
          <p:cNvPr id="33" name="四角形: 角を丸くする 32">
            <a:extLst>
              <a:ext uri="{FF2B5EF4-FFF2-40B4-BE49-F238E27FC236}">
                <a16:creationId xmlns:a16="http://schemas.microsoft.com/office/drawing/2014/main" id="{F5C857B3-3678-8A61-CC25-1412680FD6C6}"/>
              </a:ext>
            </a:extLst>
          </p:cNvPr>
          <p:cNvSpPr/>
          <p:nvPr/>
        </p:nvSpPr>
        <p:spPr bwMode="gray">
          <a:xfrm>
            <a:off x="5865962" y="1296572"/>
            <a:ext cx="936994" cy="411073"/>
          </a:xfrm>
          <a:prstGeom prst="roundRect">
            <a:avLst/>
          </a:prstGeom>
          <a:solidFill>
            <a:srgbClr val="0070C0"/>
          </a:solidFill>
          <a:ln w="12700" algn="ctr">
            <a:solidFill>
              <a:srgbClr val="0070C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dirty="0">
                <a:solidFill>
                  <a:schemeClr val="bg1"/>
                </a:solidFill>
                <a:latin typeface="+mn-ea"/>
                <a:cs typeface="+mn-cs"/>
              </a:rPr>
              <a:t>Target Challenge</a:t>
            </a:r>
          </a:p>
        </p:txBody>
      </p:sp>
      <p:sp>
        <p:nvSpPr>
          <p:cNvPr id="23" name="スライド番号プレースホルダー 22">
            <a:extLst>
              <a:ext uri="{FF2B5EF4-FFF2-40B4-BE49-F238E27FC236}">
                <a16:creationId xmlns:a16="http://schemas.microsoft.com/office/drawing/2014/main" id="{F0E7EE2D-A093-3143-C9A6-DA9132169731}"/>
              </a:ext>
            </a:extLst>
          </p:cNvPr>
          <p:cNvSpPr>
            <a:spLocks noGrp="1"/>
          </p:cNvSpPr>
          <p:nvPr>
            <p:ph type="sldNum" sz="quarter" idx="11"/>
          </p:nvPr>
        </p:nvSpPr>
        <p:spPr/>
        <p:txBody>
          <a:bodyPr/>
          <a:lstStyle/>
          <a:p>
            <a:fld id="{AA5FCFE5-FE56-4EF1-80A8-07776887C2A1}" type="slidenum">
              <a:rPr lang="ja-JP" altLang="en-US" smtClean="0"/>
              <a:pPr/>
              <a:t>4</a:t>
            </a:fld>
            <a:endParaRPr lang="ja-JP" altLang="en-US"/>
          </a:p>
        </p:txBody>
      </p:sp>
      <p:sp>
        <p:nvSpPr>
          <p:cNvPr id="16" name="正方形/長方形 15">
            <a:extLst>
              <a:ext uri="{FF2B5EF4-FFF2-40B4-BE49-F238E27FC236}">
                <a16:creationId xmlns:a16="http://schemas.microsoft.com/office/drawing/2014/main" id="{E38F83A1-2C43-2F02-4D9D-C069D2810389}"/>
              </a:ext>
            </a:extLst>
          </p:cNvPr>
          <p:cNvSpPr/>
          <p:nvPr/>
        </p:nvSpPr>
        <p:spPr bwMode="gray">
          <a:xfrm>
            <a:off x="6959427" y="1284672"/>
            <a:ext cx="2506261" cy="411073"/>
          </a:xfrm>
          <a:prstGeom prst="rect">
            <a:avLst/>
          </a:prstGeom>
          <a:ln w="12700">
            <a:solidFill>
              <a:schemeClr val="accent2"/>
            </a:solidFill>
            <a:headEnd/>
            <a:tailEnd/>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dirty="0">
                <a:solidFill>
                  <a:schemeClr val="tx1"/>
                </a:solidFill>
                <a:latin typeface="+mn-ea"/>
                <a:cs typeface="+mn-cs"/>
              </a:rPr>
              <a:t>Related Examples</a:t>
            </a:r>
          </a:p>
        </p:txBody>
      </p:sp>
      <p:sp>
        <p:nvSpPr>
          <p:cNvPr id="17" name="正方形/長方形 16">
            <a:extLst>
              <a:ext uri="{FF2B5EF4-FFF2-40B4-BE49-F238E27FC236}">
                <a16:creationId xmlns:a16="http://schemas.microsoft.com/office/drawing/2014/main" id="{7BDC8BCC-A921-64BD-C571-08FE9456BCC7}"/>
              </a:ext>
            </a:extLst>
          </p:cNvPr>
          <p:cNvSpPr/>
          <p:nvPr/>
        </p:nvSpPr>
        <p:spPr bwMode="gray">
          <a:xfrm>
            <a:off x="8369643" y="3778494"/>
            <a:ext cx="1096047" cy="676339"/>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image</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C8058200-63CC-B23C-045B-07BC4919209B}"/>
              </a:ext>
            </a:extLst>
          </p:cNvPr>
          <p:cNvSpPr/>
          <p:nvPr/>
        </p:nvSpPr>
        <p:spPr bwMode="gray">
          <a:xfrm>
            <a:off x="8369642" y="4547731"/>
            <a:ext cx="1096047" cy="676339"/>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image</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4" name="四角形: 角を丸くする 23">
            <a:extLst>
              <a:ext uri="{FF2B5EF4-FFF2-40B4-BE49-F238E27FC236}">
                <a16:creationId xmlns:a16="http://schemas.microsoft.com/office/drawing/2014/main" id="{66FE08DD-C6A3-456D-2C3D-3A4247F0979F}"/>
              </a:ext>
            </a:extLst>
          </p:cNvPr>
          <p:cNvSpPr/>
          <p:nvPr/>
        </p:nvSpPr>
        <p:spPr bwMode="gray">
          <a:xfrm>
            <a:off x="4772496" y="1300850"/>
            <a:ext cx="936994" cy="411073"/>
          </a:xfrm>
          <a:prstGeom prst="roundRect">
            <a:avLst/>
          </a:prstGeom>
          <a:solidFill>
            <a:schemeClr val="accent2"/>
          </a:solidFill>
          <a:ln w="12700" algn="ctr">
            <a:solidFill>
              <a:schemeClr val="bg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050" dirty="0">
                <a:solidFill>
                  <a:schemeClr val="bg1"/>
                </a:solidFill>
                <a:latin typeface="+mn-ea"/>
                <a:cs typeface="+mn-cs"/>
              </a:rPr>
              <a:t>Name of the City</a:t>
            </a:r>
          </a:p>
        </p:txBody>
      </p:sp>
      <p:sp>
        <p:nvSpPr>
          <p:cNvPr id="19" name="テキスト ボックス 18">
            <a:extLst>
              <a:ext uri="{FF2B5EF4-FFF2-40B4-BE49-F238E27FC236}">
                <a16:creationId xmlns:a16="http://schemas.microsoft.com/office/drawing/2014/main" id="{7087B1D7-2E88-DCB0-E805-017BB81B8E00}"/>
              </a:ext>
            </a:extLst>
          </p:cNvPr>
          <p:cNvSpPr txBox="1"/>
          <p:nvPr/>
        </p:nvSpPr>
        <p:spPr bwMode="gray">
          <a:xfrm>
            <a:off x="1263273" y="1781519"/>
            <a:ext cx="4959178" cy="400110"/>
          </a:xfrm>
          <a:prstGeom prst="rect">
            <a:avLst/>
          </a:prstGeom>
          <a:noFill/>
        </p:spPr>
        <p:txBody>
          <a:bodyPr wrap="square">
            <a:spAutoFit/>
          </a:bodyPr>
          <a:lstStyle/>
          <a:p>
            <a:pPr marL="252000" lvl="1" indent="-171450">
              <a:buFont typeface="Wingdings" panose="05000000000000000000" pitchFamily="2" charset="2"/>
              <a:buChar char="Ø"/>
            </a:pPr>
            <a:r>
              <a:rPr kumimoji="1" lang="en-US" altLang="ja-JP" sz="1000" dirty="0">
                <a:solidFill>
                  <a:prstClr val="black"/>
                </a:solidFill>
                <a:latin typeface="+mn-ea"/>
              </a:rPr>
              <a:t>XXXX</a:t>
            </a:r>
          </a:p>
          <a:p>
            <a:pPr marL="252000" lvl="1" indent="-171450">
              <a:buFont typeface="Wingdings" panose="05000000000000000000" pitchFamily="2" charset="2"/>
              <a:buChar char="Ø"/>
            </a:pPr>
            <a:r>
              <a:rPr kumimoji="1" lang="en-US" altLang="ja-JP" sz="1000" dirty="0">
                <a:solidFill>
                  <a:prstClr val="black"/>
                </a:solidFill>
                <a:latin typeface="+mn-ea"/>
              </a:rPr>
              <a:t>XXXX</a:t>
            </a:r>
          </a:p>
        </p:txBody>
      </p:sp>
    </p:spTree>
    <p:extLst>
      <p:ext uri="{BB962C8B-B14F-4D97-AF65-F5344CB8AC3E}">
        <p14:creationId xmlns:p14="http://schemas.microsoft.com/office/powerpoint/2010/main" val="4246639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5</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Applicant’s Contact Information</a:t>
            </a:r>
            <a:endParaRPr kumimoji="1" lang="ja-JP" altLang="en-US" dirty="0"/>
          </a:p>
        </p:txBody>
      </p:sp>
      <p:graphicFrame>
        <p:nvGraphicFramePr>
          <p:cNvPr id="8" name="表 7">
            <a:extLst>
              <a:ext uri="{FF2B5EF4-FFF2-40B4-BE49-F238E27FC236}">
                <a16:creationId xmlns:a16="http://schemas.microsoft.com/office/drawing/2014/main" id="{FEA913F5-86EC-5E4B-BA1A-A9BCB813F375}"/>
              </a:ext>
            </a:extLst>
          </p:cNvPr>
          <p:cNvGraphicFramePr>
            <a:graphicFrameLocks noGrp="1"/>
          </p:cNvGraphicFramePr>
          <p:nvPr/>
        </p:nvGraphicFramePr>
        <p:xfrm>
          <a:off x="417001" y="1233488"/>
          <a:ext cx="9073074" cy="3821064"/>
        </p:xfrm>
        <a:graphic>
          <a:graphicData uri="http://schemas.openxmlformats.org/drawingml/2006/table">
            <a:tbl>
              <a:tblPr firstRow="1" firstCol="1" bandRow="1">
                <a:tableStyleId>{5C22544A-7EE6-4342-B048-85BDC9FD1C3A}</a:tableStyleId>
              </a:tblPr>
              <a:tblGrid>
                <a:gridCol w="640208">
                  <a:extLst>
                    <a:ext uri="{9D8B030D-6E8A-4147-A177-3AD203B41FA5}">
                      <a16:colId xmlns:a16="http://schemas.microsoft.com/office/drawing/2014/main" val="3915567555"/>
                    </a:ext>
                  </a:extLst>
                </a:gridCol>
                <a:gridCol w="2161524">
                  <a:extLst>
                    <a:ext uri="{9D8B030D-6E8A-4147-A177-3AD203B41FA5}">
                      <a16:colId xmlns:a16="http://schemas.microsoft.com/office/drawing/2014/main" val="867372507"/>
                    </a:ext>
                  </a:extLst>
                </a:gridCol>
                <a:gridCol w="6271342">
                  <a:extLst>
                    <a:ext uri="{9D8B030D-6E8A-4147-A177-3AD203B41FA5}">
                      <a16:colId xmlns:a16="http://schemas.microsoft.com/office/drawing/2014/main" val="3934024063"/>
                    </a:ext>
                  </a:extLst>
                </a:gridCol>
              </a:tblGrid>
              <a:tr h="477633">
                <a:tc gridSpan="2">
                  <a:txBody>
                    <a:bodyPr/>
                    <a:lstStyle/>
                    <a:p>
                      <a:pPr marL="133350" indent="-133350" algn="just">
                        <a:lnSpc>
                          <a:spcPts val="1800"/>
                        </a:lnSpc>
                        <a:spcAft>
                          <a:spcPts val="0"/>
                        </a:spcAft>
                      </a:pPr>
                      <a:r>
                        <a:rPr lang="en-US" altLang="ja-JP" sz="1200" b="0" dirty="0">
                          <a:solidFill>
                            <a:schemeClr val="tx1"/>
                          </a:solidFill>
                          <a:effectLst/>
                          <a:latin typeface="Calibri" panose="020F0502020204030204" pitchFamily="34" charset="0"/>
                          <a:ea typeface="+mj-ea"/>
                          <a:cs typeface="Calibri" panose="020F0502020204030204" pitchFamily="34" charset="0"/>
                        </a:rPr>
                        <a:t>Company Name</a:t>
                      </a:r>
                    </a:p>
                    <a:p>
                      <a:pPr marL="133350" indent="-133350" algn="just">
                        <a:lnSpc>
                          <a:spcPts val="1800"/>
                        </a:lnSpc>
                        <a:spcAft>
                          <a:spcPts val="0"/>
                        </a:spcAft>
                      </a:pPr>
                      <a:r>
                        <a:rPr lang="en-US" altLang="ja-JP" sz="1200" b="0" dirty="0">
                          <a:solidFill>
                            <a:schemeClr val="tx1"/>
                          </a:solidFill>
                          <a:effectLst/>
                          <a:latin typeface="Calibri" panose="020F0502020204030204" pitchFamily="34" charset="0"/>
                          <a:ea typeface="+mj-ea"/>
                          <a:cs typeface="Calibri" panose="020F0502020204030204" pitchFamily="34" charset="0"/>
                        </a:rPr>
                        <a:t>(Japanese Name)</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5071758"/>
                  </a:ext>
                </a:extLst>
              </a:tr>
              <a:tr h="477633">
                <a:tc gridSpan="2">
                  <a:txBody>
                    <a:bodyPr/>
                    <a:lstStyle/>
                    <a:p>
                      <a:pPr marL="133350" indent="-133350" algn="l">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Title and Name of the Representative</a:t>
                      </a:r>
                    </a:p>
                    <a:p>
                      <a:pPr marL="133350" indent="-133350" algn="l">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(Japanese Name)</a:t>
                      </a:r>
                      <a:endParaRPr kumimoji="1" lang="ja-JP" altLang="en-US" sz="1200" b="0" kern="120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93002910"/>
                  </a:ext>
                </a:extLst>
              </a:tr>
              <a:tr h="477633">
                <a:tc rowSpan="6">
                  <a:txBody>
                    <a:bodyPr/>
                    <a:lstStyle/>
                    <a:p>
                      <a:pPr marL="133350" indent="-133350" algn="ctr" defTabSz="914400" rtl="0" eaLnBrk="1" latinLnBrk="0" hangingPunct="1">
                        <a:lnSpc>
                          <a:spcPts val="10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Contact</a:t>
                      </a:r>
                      <a:endParaRPr kumimoji="1" lang="ja-JP" altLang="en-US" sz="1200" b="0" kern="120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Name of Department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4579390"/>
                  </a:ext>
                </a:extLst>
              </a:tr>
              <a:tr h="47763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Name of Person in Charge</a:t>
                      </a:r>
                    </a:p>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(Japanese Name)</a:t>
                      </a:r>
                      <a:endParaRPr kumimoji="1" lang="ja-JP" altLang="en-US" sz="1200" b="0" kern="120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0665958"/>
                  </a:ext>
                </a:extLst>
              </a:tr>
              <a:tr h="47763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Company Address</a:t>
                      </a:r>
                    </a:p>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(Japanese 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3423954"/>
                  </a:ext>
                </a:extLst>
              </a:tr>
              <a:tr h="47763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Phone Number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a:solidFill>
                            <a:schemeClr val="tx1"/>
                          </a:solidFill>
                          <a:effectLst/>
                          <a:latin typeface="Calibri" panose="020F0502020204030204" pitchFamily="34" charset="0"/>
                          <a:ea typeface="+mj-ea"/>
                          <a:cs typeface="Calibri" panose="020F0502020204030204" pitchFamily="34" charset="0"/>
                        </a:rPr>
                        <a:t> </a:t>
                      </a:r>
                      <a:endParaRPr lang="ja-JP" sz="1200" b="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3863475"/>
                  </a:ext>
                </a:extLst>
              </a:tr>
              <a:tr h="47763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FAX Number</a:t>
                      </a:r>
                      <a:endParaRPr kumimoji="1" lang="ja-JP" altLang="en-US" sz="1200" b="0" kern="120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a:solidFill>
                            <a:schemeClr val="tx1"/>
                          </a:solidFill>
                          <a:effectLst/>
                          <a:latin typeface="Calibri" panose="020F0502020204030204" pitchFamily="34" charset="0"/>
                          <a:ea typeface="+mj-ea"/>
                          <a:cs typeface="Calibri" panose="020F0502020204030204" pitchFamily="34" charset="0"/>
                        </a:rPr>
                        <a:t> </a:t>
                      </a:r>
                      <a:endParaRPr lang="ja-JP" sz="1200" b="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8326476"/>
                  </a:ext>
                </a:extLst>
              </a:tr>
              <a:tr h="47763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dirty="0">
                          <a:solidFill>
                            <a:schemeClr val="tx1"/>
                          </a:solidFill>
                          <a:effectLst/>
                          <a:latin typeface="Calibri" panose="020F0502020204030204" pitchFamily="34" charset="0"/>
                          <a:ea typeface="+mj-ea"/>
                          <a:cs typeface="Calibri" panose="020F0502020204030204" pitchFamily="34" charset="0"/>
                        </a:rPr>
                        <a:t>E-mail Address</a:t>
                      </a:r>
                      <a:endParaRPr kumimoji="1" lang="ja-JP" altLang="en-US" sz="1200" b="0" kern="120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3350" indent="139700" algn="just">
                        <a:lnSpc>
                          <a:spcPts val="1800"/>
                        </a:lnSpc>
                        <a:spcAft>
                          <a:spcPts val="0"/>
                        </a:spcAft>
                      </a:pPr>
                      <a:r>
                        <a:rPr lang="en-US" sz="1200" b="0" dirty="0">
                          <a:solidFill>
                            <a:schemeClr val="tx1"/>
                          </a:solidFill>
                          <a:effectLst/>
                          <a:latin typeface="Calibri" panose="020F0502020204030204" pitchFamily="34" charset="0"/>
                          <a:ea typeface="+mj-ea"/>
                          <a:cs typeface="Calibri" panose="020F0502020204030204" pitchFamily="34" charset="0"/>
                        </a:rPr>
                        <a:t> </a:t>
                      </a:r>
                      <a:endParaRPr lang="ja-JP" sz="1200" b="0" dirty="0">
                        <a:solidFill>
                          <a:schemeClr val="tx1"/>
                        </a:solidFill>
                        <a:effectLst/>
                        <a:latin typeface="Calibri" panose="020F0502020204030204" pitchFamily="34" charset="0"/>
                        <a:ea typeface="+mj-ea"/>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9171570"/>
                  </a:ext>
                </a:extLst>
              </a:tr>
            </a:tbl>
          </a:graphicData>
        </a:graphic>
      </p:graphicFrame>
    </p:spTree>
    <p:extLst>
      <p:ext uri="{BB962C8B-B14F-4D97-AF65-F5344CB8AC3E}">
        <p14:creationId xmlns:p14="http://schemas.microsoft.com/office/powerpoint/2010/main" val="3817099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6</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Corporate Information</a:t>
            </a:r>
            <a:endParaRPr kumimoji="1" lang="ja-JP" altLang="en-US" dirty="0"/>
          </a:p>
        </p:txBody>
      </p:sp>
      <p:graphicFrame>
        <p:nvGraphicFramePr>
          <p:cNvPr id="4" name="表 4">
            <a:extLst>
              <a:ext uri="{FF2B5EF4-FFF2-40B4-BE49-F238E27FC236}">
                <a16:creationId xmlns:a16="http://schemas.microsoft.com/office/drawing/2014/main" id="{CEA51D1A-003B-AB7E-3F48-6DC602516ACA}"/>
              </a:ext>
            </a:extLst>
          </p:cNvPr>
          <p:cNvGraphicFramePr>
            <a:graphicFrameLocks noGrp="1"/>
          </p:cNvGraphicFramePr>
          <p:nvPr/>
        </p:nvGraphicFramePr>
        <p:xfrm>
          <a:off x="417000" y="800101"/>
          <a:ext cx="9072000" cy="5808519"/>
        </p:xfrm>
        <a:graphic>
          <a:graphicData uri="http://schemas.openxmlformats.org/drawingml/2006/table">
            <a:tbl>
              <a:tblPr>
                <a:tableStyleId>{5C22544A-7EE6-4342-B048-85BDC9FD1C3A}</a:tableStyleId>
              </a:tblPr>
              <a:tblGrid>
                <a:gridCol w="3212025">
                  <a:extLst>
                    <a:ext uri="{9D8B030D-6E8A-4147-A177-3AD203B41FA5}">
                      <a16:colId xmlns:a16="http://schemas.microsoft.com/office/drawing/2014/main" val="993115417"/>
                    </a:ext>
                  </a:extLst>
                </a:gridCol>
                <a:gridCol w="5859975">
                  <a:extLst>
                    <a:ext uri="{9D8B030D-6E8A-4147-A177-3AD203B41FA5}">
                      <a16:colId xmlns:a16="http://schemas.microsoft.com/office/drawing/2014/main" val="2234955696"/>
                    </a:ext>
                  </a:extLst>
                </a:gridCol>
              </a:tblGrid>
              <a:tr h="636039">
                <a:tc>
                  <a:txBody>
                    <a:bodyPr/>
                    <a:lstStyle/>
                    <a:p>
                      <a:r>
                        <a:rPr kumimoji="1" lang="en-US" altLang="ja-JP" sz="1200" dirty="0">
                          <a:latin typeface="+mn-lt"/>
                        </a:rPr>
                        <a:t>Location of Head Office</a:t>
                      </a:r>
                    </a:p>
                    <a:p>
                      <a:r>
                        <a:rPr kumimoji="1" lang="en-US" altLang="ja-JP" sz="1200" dirty="0">
                          <a:latin typeface="+mn-lt"/>
                        </a:rPr>
                        <a:t>(If the head office is not located in Tokyo, list bases and business activities in Tokyo)</a:t>
                      </a:r>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272588">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Date of Foundation</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272588">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Capital (\)</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r h="437529">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Number of Employees</a:t>
                      </a:r>
                    </a:p>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 (full-time employees)</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4938199"/>
                  </a:ext>
                </a:extLst>
              </a:tr>
              <a:tr h="454887">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Major Shareholders</a:t>
                      </a: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79161935"/>
                  </a:ext>
                </a:extLst>
              </a:tr>
              <a:tr h="454887">
                <a:tc>
                  <a:txBody>
                    <a:bodyPr/>
                    <a:lstStyle/>
                    <a:p>
                      <a:pPr marL="0" indent="0" algn="l">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Past and Expected Future Fundraising</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34329191"/>
                  </a:ext>
                </a:extLst>
              </a:tr>
              <a:tr h="272588">
                <a:tc>
                  <a:txBody>
                    <a:bodyPr/>
                    <a:lstStyle/>
                    <a:p>
                      <a:pPr marL="133350" indent="-133350" algn="l">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Brief Description of Services/Business</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1243494"/>
                  </a:ext>
                </a:extLst>
              </a:tr>
              <a:tr h="272588">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HP URL</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34741000"/>
                  </a:ext>
                </a:extLst>
              </a:tr>
              <a:tr h="454887">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Representative Profile</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968266"/>
                  </a:ext>
                </a:extLst>
              </a:tr>
              <a:tr h="1166754">
                <a:tc>
                  <a:txBody>
                    <a:bodyPr/>
                    <a:lstStyle/>
                    <a:p>
                      <a:pPr marL="133350" indent="-13335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Organization Chart and Structure</a:t>
                      </a: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5908658"/>
                  </a:ext>
                </a:extLst>
              </a:tr>
              <a:tr h="664686">
                <a:tc>
                  <a:txBody>
                    <a:bodyPr/>
                    <a:lstStyle/>
                    <a:p>
                      <a:pPr marL="0" indent="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Track Record of Being Selected for Tokyo</a:t>
                      </a:r>
                    </a:p>
                    <a:p>
                      <a:pPr marL="0" indent="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Metropolitan Government Support </a:t>
                      </a:r>
                    </a:p>
                    <a:p>
                      <a:pPr marL="0" indent="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Programs for Startups</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76758266"/>
                  </a:ext>
                </a:extLst>
              </a:tr>
              <a:tr h="437529">
                <a:tc>
                  <a:txBody>
                    <a:bodyPr/>
                    <a:lstStyle/>
                    <a:p>
                      <a:pPr marL="0" indent="0" algn="just">
                        <a:lnSpc>
                          <a:spcPts val="1800"/>
                        </a:lnSpc>
                        <a:spcAft>
                          <a:spcPts val="0"/>
                        </a:spcAft>
                      </a:pPr>
                      <a:r>
                        <a:rPr kumimoji="1" lang="en-US" altLang="ja-JP" sz="1200" b="0" kern="1200" dirty="0">
                          <a:solidFill>
                            <a:schemeClr val="tx1"/>
                          </a:solidFill>
                          <a:effectLst/>
                          <a:latin typeface="+mn-lt"/>
                          <a:ea typeface="+mj-ea"/>
                          <a:cs typeface="Calibri Light" panose="020F0302020204030204" pitchFamily="34" charset="0"/>
                        </a:rPr>
                        <a:t>Certified as a Bidder by the Tokyo Metropolitan Government</a:t>
                      </a:r>
                      <a:endParaRPr kumimoji="1" lang="ja-JP" altLang="en-US" sz="1200" b="0" kern="1200" dirty="0">
                        <a:solidFill>
                          <a:schemeClr val="tx1"/>
                        </a:solidFill>
                        <a:effectLst/>
                        <a:latin typeface="+mn-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n-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06214789"/>
                  </a:ext>
                </a:extLst>
              </a:tr>
            </a:tbl>
          </a:graphicData>
        </a:graphic>
      </p:graphicFrame>
    </p:spTree>
    <p:extLst>
      <p:ext uri="{BB962C8B-B14F-4D97-AF65-F5344CB8AC3E}">
        <p14:creationId xmlns:p14="http://schemas.microsoft.com/office/powerpoint/2010/main" val="3211549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7</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lang="en-US" altLang="ja-JP" dirty="0"/>
              <a:t>Corporate</a:t>
            </a:r>
            <a:r>
              <a:rPr kumimoji="1" lang="en-US" altLang="ja-JP" dirty="0"/>
              <a:t> mission </a:t>
            </a:r>
            <a:r>
              <a:rPr lang="en-US" altLang="ja-JP" dirty="0"/>
              <a:t>(</a:t>
            </a:r>
            <a:r>
              <a:rPr kumimoji="1" lang="en-US" altLang="ja-JP" dirty="0"/>
              <a:t>Mission of the company, background of the startup, and purpose of the application</a:t>
            </a:r>
            <a:r>
              <a:rPr lang="en-US" altLang="ja-JP" dirty="0"/>
              <a:t>)</a:t>
            </a:r>
            <a:endParaRPr kumimoji="1" lang="ja-JP" altLang="en-US" dirty="0"/>
          </a:p>
        </p:txBody>
      </p:sp>
      <p:graphicFrame>
        <p:nvGraphicFramePr>
          <p:cNvPr id="8" name="表 4">
            <a:extLst>
              <a:ext uri="{FF2B5EF4-FFF2-40B4-BE49-F238E27FC236}">
                <a16:creationId xmlns:a16="http://schemas.microsoft.com/office/drawing/2014/main" id="{73CFDD94-287F-8003-565F-224836AD787A}"/>
              </a:ext>
            </a:extLst>
          </p:cNvPr>
          <p:cNvGraphicFramePr>
            <a:graphicFrameLocks noGrp="1"/>
          </p:cNvGraphicFramePr>
          <p:nvPr/>
        </p:nvGraphicFramePr>
        <p:xfrm>
          <a:off x="417000" y="1476000"/>
          <a:ext cx="9072000" cy="5111999"/>
        </p:xfrm>
        <a:graphic>
          <a:graphicData uri="http://schemas.openxmlformats.org/drawingml/2006/table">
            <a:tbl>
              <a:tblPr>
                <a:tableStyleId>{5C22544A-7EE6-4342-B048-85BDC9FD1C3A}</a:tableStyleId>
              </a:tblPr>
              <a:tblGrid>
                <a:gridCol w="1805090">
                  <a:extLst>
                    <a:ext uri="{9D8B030D-6E8A-4147-A177-3AD203B41FA5}">
                      <a16:colId xmlns:a16="http://schemas.microsoft.com/office/drawing/2014/main" val="993115417"/>
                    </a:ext>
                  </a:extLst>
                </a:gridCol>
                <a:gridCol w="7266910">
                  <a:extLst>
                    <a:ext uri="{9D8B030D-6E8A-4147-A177-3AD203B41FA5}">
                      <a16:colId xmlns:a16="http://schemas.microsoft.com/office/drawing/2014/main" val="2234955696"/>
                    </a:ext>
                  </a:extLst>
                </a:gridCol>
              </a:tblGrid>
              <a:tr h="742403">
                <a:tc>
                  <a:txBody>
                    <a:bodyPr/>
                    <a:lstStyle/>
                    <a:p>
                      <a:r>
                        <a:rPr kumimoji="1" lang="en-US" altLang="ja-JP" sz="1200" dirty="0">
                          <a:latin typeface="+mj-lt"/>
                        </a:rPr>
                        <a:t>Mission</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 "Create a xx world by xx."</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1282122">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Background of Starting </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the Business and </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Social Issues to be Solved</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 The founder, XX, had an awareness of issues related to XX from his experience of doing XX as a student. This experience led him to establish the company with the aim of solving this problem by developing and providing XX for XX people.</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1543737">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Strategy</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en-US" altLang="ja-JP" sz="1200" dirty="0">
                          <a:latin typeface="+mj-lt"/>
                        </a:rPr>
                        <a:t>Example: After sales of XX launched to achieve the corporate mission up to XX billion yen in Japan by XX year, the company aims to achieve sales of XX dollars in XX country or XX country by XX year.</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7872112"/>
                  </a:ext>
                </a:extLst>
              </a:tr>
              <a:tr h="1543737">
                <a:tc>
                  <a:txBody>
                    <a:bodyPr/>
                    <a:lstStyle/>
                    <a:p>
                      <a:pPr marL="0" indent="0" algn="l">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Background Behind Your Application for This Project Based </a:t>
                      </a:r>
                    </a:p>
                    <a:p>
                      <a:pPr marL="0" indent="0" algn="l">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on the Corporate Mission</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4938199"/>
                  </a:ext>
                </a:extLst>
              </a:tr>
            </a:tbl>
          </a:graphicData>
        </a:graphic>
      </p:graphicFrame>
      <p:sp>
        <p:nvSpPr>
          <p:cNvPr id="9" name="正方形/長方形 8">
            <a:extLst>
              <a:ext uri="{FF2B5EF4-FFF2-40B4-BE49-F238E27FC236}">
                <a16:creationId xmlns:a16="http://schemas.microsoft.com/office/drawing/2014/main" id="{9C627555-F044-7954-2067-60C2D21066CA}"/>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200" b="1" dirty="0">
                <a:solidFill>
                  <a:srgbClr val="FF0000"/>
                </a:solidFill>
                <a:latin typeface="+mn-lt"/>
                <a:cs typeface="+mn-cs"/>
              </a:rPr>
              <a:t>D</a:t>
            </a:r>
            <a:r>
              <a:rPr kumimoji="1" lang="en-US" altLang="ja-JP" sz="1200" b="1" i="0" u="none" strike="noStrike" kern="1200" cap="none" spc="0" normalizeH="0" baseline="0" noProof="0" dirty="0">
                <a:ln>
                  <a:noFill/>
                </a:ln>
                <a:solidFill>
                  <a:srgbClr val="FF0000"/>
                </a:solidFill>
                <a:effectLst/>
                <a:uLnTx/>
                <a:uFillTx/>
                <a:latin typeface="+mn-lt"/>
                <a:ea typeface="+mn-ea"/>
                <a:cs typeface="+mn-cs"/>
              </a:rPr>
              <a:t>escribe your company's mission. </a:t>
            </a:r>
            <a:r>
              <a:rPr kumimoji="1" lang="en-US" altLang="ja-JP" sz="1200" b="1" dirty="0">
                <a:solidFill>
                  <a:srgbClr val="FF0000"/>
                </a:solidFill>
                <a:latin typeface="+mn-lt"/>
                <a:cs typeface="+mn-cs"/>
              </a:rPr>
              <a:t>D</a:t>
            </a:r>
            <a:r>
              <a:rPr kumimoji="1" lang="en-US" altLang="ja-JP" sz="1200" b="1" i="0" u="none" strike="noStrike" kern="1200" cap="none" spc="0" normalizeH="0" baseline="0" noProof="0" dirty="0">
                <a:ln>
                  <a:noFill/>
                </a:ln>
                <a:solidFill>
                  <a:srgbClr val="FF0000"/>
                </a:solidFill>
                <a:effectLst/>
                <a:uLnTx/>
                <a:uFillTx/>
                <a:latin typeface="+mn-lt"/>
                <a:ea typeface="+mn-ea"/>
                <a:cs typeface="+mn-cs"/>
              </a:rPr>
              <a:t>escribe the background and strategy behind the defining of that mission.</a:t>
            </a: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200" b="1" dirty="0">
                <a:solidFill>
                  <a:srgbClr val="FF0000"/>
                </a:solidFill>
                <a:latin typeface="+mn-lt"/>
                <a:cs typeface="+mn-cs"/>
              </a:rPr>
              <a:t>A</a:t>
            </a:r>
            <a:r>
              <a:rPr kumimoji="1" lang="en-US" altLang="ja-JP" sz="1200" b="1" i="0" u="none" strike="noStrike" kern="1200" cap="none" spc="0" normalizeH="0" baseline="0" noProof="0" dirty="0" err="1">
                <a:ln>
                  <a:noFill/>
                </a:ln>
                <a:solidFill>
                  <a:srgbClr val="FF0000"/>
                </a:solidFill>
                <a:effectLst/>
                <a:uLnTx/>
                <a:uFillTx/>
                <a:latin typeface="+mn-lt"/>
                <a:ea typeface="+mn-ea"/>
                <a:cs typeface="+mn-cs"/>
              </a:rPr>
              <a:t>lso</a:t>
            </a:r>
            <a:r>
              <a:rPr kumimoji="1" lang="en-US" altLang="ja-JP" sz="1200" b="1" i="0" u="none" strike="noStrike" kern="1200" cap="none" spc="0" normalizeH="0" baseline="0" noProof="0" dirty="0">
                <a:ln>
                  <a:noFill/>
                </a:ln>
                <a:solidFill>
                  <a:srgbClr val="FF0000"/>
                </a:solidFill>
                <a:effectLst/>
                <a:uLnTx/>
                <a:uFillTx/>
                <a:latin typeface="+mn-lt"/>
                <a:ea typeface="+mn-ea"/>
                <a:cs typeface="+mn-cs"/>
              </a:rPr>
              <a:t> describe the purpose of applying for this project based on your company's mission. </a:t>
            </a:r>
            <a:r>
              <a:rPr kumimoji="1" lang="en-US" altLang="ja-JP" sz="1200" i="0" u="none" strike="noStrike" kern="1200" cap="none" spc="0" normalizeH="0" baseline="0" noProof="0" dirty="0">
                <a:ln>
                  <a:noFill/>
                </a:ln>
                <a:solidFill>
                  <a:srgbClr val="FF0000"/>
                </a:solidFill>
                <a:effectLst/>
                <a:uLnTx/>
                <a:uFillTx/>
                <a:latin typeface="+mn-lt"/>
                <a:ea typeface="+mn-ea"/>
                <a:cs typeface="+mn-cs"/>
              </a:rPr>
              <a:t>(You can use graphics if necessary.)</a:t>
            </a:r>
            <a:endParaRPr kumimoji="1" lang="ja-JP" altLang="en-US" sz="1200" i="0" u="none" strike="noStrike" kern="1200" cap="none" spc="0" normalizeH="0" baseline="0" noProof="0" dirty="0">
              <a:ln>
                <a:noFill/>
              </a:ln>
              <a:solidFill>
                <a:srgbClr val="FF0000"/>
              </a:solidFill>
              <a:effectLst/>
              <a:uLnTx/>
              <a:uFillTx/>
              <a:latin typeface="+mn-lt"/>
              <a:ea typeface="+mn-ea"/>
              <a:cs typeface="+mn-cs"/>
            </a:endParaRPr>
          </a:p>
        </p:txBody>
      </p:sp>
    </p:spTree>
    <p:extLst>
      <p:ext uri="{BB962C8B-B14F-4D97-AF65-F5344CB8AC3E}">
        <p14:creationId xmlns:p14="http://schemas.microsoft.com/office/powerpoint/2010/main" val="3305343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8</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Description of products and services to be applied in the PoC</a:t>
            </a:r>
            <a:endParaRPr kumimoji="1" lang="ja-JP" altLang="en-US" dirty="0"/>
          </a:p>
        </p:txBody>
      </p:sp>
      <p:sp>
        <p:nvSpPr>
          <p:cNvPr id="2" name="正方形/長方形 1">
            <a:extLst>
              <a:ext uri="{FF2B5EF4-FFF2-40B4-BE49-F238E27FC236}">
                <a16:creationId xmlns:a16="http://schemas.microsoft.com/office/drawing/2014/main" id="{69DD8369-0D44-ED55-2C67-E236189817FB}"/>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Describe the product or service that will be used in the PoC (problem to be solved, business model, business scheme, etc.) </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*You can use graphics if necessary.</a:t>
            </a:r>
            <a:endParaRPr kumimoji="1" lang="en-US" altLang="ja-JP" sz="1400" dirty="0">
              <a:solidFill>
                <a:srgbClr val="FF0000"/>
              </a:solidFill>
              <a:latin typeface="+mn-lt"/>
              <a:cs typeface="+mn-cs"/>
            </a:endParaRPr>
          </a:p>
        </p:txBody>
      </p:sp>
      <p:graphicFrame>
        <p:nvGraphicFramePr>
          <p:cNvPr id="4" name="表 4">
            <a:extLst>
              <a:ext uri="{FF2B5EF4-FFF2-40B4-BE49-F238E27FC236}">
                <a16:creationId xmlns:a16="http://schemas.microsoft.com/office/drawing/2014/main" id="{BC3B1649-BD93-EA0E-2886-71D954B91DD3}"/>
              </a:ext>
            </a:extLst>
          </p:cNvPr>
          <p:cNvGraphicFramePr>
            <a:graphicFrameLocks noGrp="1"/>
          </p:cNvGraphicFramePr>
          <p:nvPr>
            <p:extLst>
              <p:ext uri="{D42A27DB-BD31-4B8C-83A1-F6EECF244321}">
                <p14:modId xmlns:p14="http://schemas.microsoft.com/office/powerpoint/2010/main" val="3507185597"/>
              </p:ext>
            </p:extLst>
          </p:nvPr>
        </p:nvGraphicFramePr>
        <p:xfrm>
          <a:off x="417000" y="1476000"/>
          <a:ext cx="4356613" cy="5112000"/>
        </p:xfrm>
        <a:graphic>
          <a:graphicData uri="http://schemas.openxmlformats.org/drawingml/2006/table">
            <a:tbl>
              <a:tblPr>
                <a:tableStyleId>{5C22544A-7EE6-4342-B048-85BDC9FD1C3A}</a:tableStyleId>
              </a:tblPr>
              <a:tblGrid>
                <a:gridCol w="1077503">
                  <a:extLst>
                    <a:ext uri="{9D8B030D-6E8A-4147-A177-3AD203B41FA5}">
                      <a16:colId xmlns:a16="http://schemas.microsoft.com/office/drawing/2014/main" val="993115417"/>
                    </a:ext>
                  </a:extLst>
                </a:gridCol>
                <a:gridCol w="3279110">
                  <a:extLst>
                    <a:ext uri="{9D8B030D-6E8A-4147-A177-3AD203B41FA5}">
                      <a16:colId xmlns:a16="http://schemas.microsoft.com/office/drawing/2014/main" val="2234955696"/>
                    </a:ext>
                  </a:extLst>
                </a:gridCol>
              </a:tblGrid>
              <a:tr h="1294078">
                <a:tc>
                  <a:txBody>
                    <a:bodyPr/>
                    <a:lstStyle/>
                    <a:p>
                      <a:r>
                        <a:rPr kumimoji="1" lang="en-US" altLang="ja-JP" sz="1200" dirty="0">
                          <a:latin typeface="+mj-lt"/>
                        </a:rPr>
                        <a:t>Problem to be Solved</a:t>
                      </a:r>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9636156"/>
                  </a:ext>
                </a:extLst>
              </a:tr>
              <a:tr h="1583062">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Description of</a:t>
                      </a:r>
                    </a:p>
                    <a:p>
                      <a:pPr marL="0" indent="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 Products and</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 Services</a:t>
                      </a:r>
                      <a:endParaRPr kumimoji="1" lang="ja-JP" altLang="en-US"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529610"/>
                  </a:ext>
                </a:extLst>
              </a:tr>
              <a:tr h="2234860">
                <a:tc>
                  <a:txBody>
                    <a:bodyPr/>
                    <a:lstStyle/>
                    <a:p>
                      <a:pPr marL="0" indent="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How the product/services can contribute to addressing the challenge.</a:t>
                      </a:r>
                    </a:p>
                    <a:p>
                      <a:pPr marL="0" indent="0" algn="just">
                        <a:lnSpc>
                          <a:spcPts val="1800"/>
                        </a:lnSpc>
                        <a:spcAft>
                          <a:spcPts val="0"/>
                        </a:spcAft>
                      </a:pPr>
                      <a:endParaRPr kumimoji="1" lang="en-US" altLang="ja-JP" sz="1200" b="0" kern="1200" dirty="0">
                        <a:solidFill>
                          <a:schemeClr val="tx1"/>
                        </a:solidFill>
                        <a:effectLst/>
                        <a:latin typeface="+mj-lt"/>
                        <a:ea typeface="+mj-ea"/>
                        <a:cs typeface="Calibri Light" panose="020F0302020204030204" pitchFamily="34" charset="0"/>
                      </a:endParaRPr>
                    </a:p>
                    <a:p>
                      <a:pPr marL="133350" indent="-133350" algn="just">
                        <a:lnSpc>
                          <a:spcPts val="1800"/>
                        </a:lnSpc>
                        <a:spcAft>
                          <a:spcPts val="0"/>
                        </a:spcAft>
                      </a:pPr>
                      <a:endParaRPr kumimoji="1" lang="en-US" altLang="ja-JP" sz="1200" b="0" kern="1200" dirty="0">
                        <a:solidFill>
                          <a:schemeClr val="tx1"/>
                        </a:solidFill>
                        <a:effectLst/>
                        <a:latin typeface="+mj-lt"/>
                        <a:ea typeface="+mj-ea"/>
                        <a:cs typeface="Calibri Light" panose="020F0302020204030204" pitchFamily="34" charset="0"/>
                      </a:endParaRP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9299798"/>
                  </a:ext>
                </a:extLst>
              </a:tr>
            </a:tbl>
          </a:graphicData>
        </a:graphic>
      </p:graphicFrame>
      <p:sp>
        <p:nvSpPr>
          <p:cNvPr id="7" name="正方形/長方形 6">
            <a:extLst>
              <a:ext uri="{FF2B5EF4-FFF2-40B4-BE49-F238E27FC236}">
                <a16:creationId xmlns:a16="http://schemas.microsoft.com/office/drawing/2014/main" id="{E037FEBD-033D-C067-7897-28CF90A20087}"/>
              </a:ext>
            </a:extLst>
          </p:cNvPr>
          <p:cNvSpPr/>
          <p:nvPr/>
        </p:nvSpPr>
        <p:spPr bwMode="gray">
          <a:xfrm>
            <a:off x="5132388" y="1484313"/>
            <a:ext cx="4355537" cy="4211956"/>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Describe business model, etc.</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p>
        </p:txBody>
      </p:sp>
      <p:graphicFrame>
        <p:nvGraphicFramePr>
          <p:cNvPr id="5" name="表 4">
            <a:extLst>
              <a:ext uri="{FF2B5EF4-FFF2-40B4-BE49-F238E27FC236}">
                <a16:creationId xmlns:a16="http://schemas.microsoft.com/office/drawing/2014/main" id="{7F33924A-A982-7084-A025-DC0C9E06531A}"/>
              </a:ext>
            </a:extLst>
          </p:cNvPr>
          <p:cNvGraphicFramePr>
            <a:graphicFrameLocks noGrp="1"/>
          </p:cNvGraphicFramePr>
          <p:nvPr>
            <p:extLst>
              <p:ext uri="{D42A27DB-BD31-4B8C-83A1-F6EECF244321}">
                <p14:modId xmlns:p14="http://schemas.microsoft.com/office/powerpoint/2010/main" val="2330430995"/>
              </p:ext>
            </p:extLst>
          </p:nvPr>
        </p:nvGraphicFramePr>
        <p:xfrm>
          <a:off x="5131312" y="5696269"/>
          <a:ext cx="4356613" cy="891731"/>
        </p:xfrm>
        <a:graphic>
          <a:graphicData uri="http://schemas.openxmlformats.org/drawingml/2006/table">
            <a:tbl>
              <a:tblPr>
                <a:tableStyleId>{5C22544A-7EE6-4342-B048-85BDC9FD1C3A}</a:tableStyleId>
              </a:tblPr>
              <a:tblGrid>
                <a:gridCol w="1077503">
                  <a:extLst>
                    <a:ext uri="{9D8B030D-6E8A-4147-A177-3AD203B41FA5}">
                      <a16:colId xmlns:a16="http://schemas.microsoft.com/office/drawing/2014/main" val="1323086839"/>
                    </a:ext>
                  </a:extLst>
                </a:gridCol>
                <a:gridCol w="3279110">
                  <a:extLst>
                    <a:ext uri="{9D8B030D-6E8A-4147-A177-3AD203B41FA5}">
                      <a16:colId xmlns:a16="http://schemas.microsoft.com/office/drawing/2014/main" val="940488595"/>
                    </a:ext>
                  </a:extLst>
                </a:gridCol>
              </a:tblGrid>
              <a:tr h="697946">
                <a:tc>
                  <a:txBody>
                    <a:bodyPr/>
                    <a:lstStyle/>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Status of</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Service</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/Product</a:t>
                      </a:r>
                    </a:p>
                    <a:p>
                      <a:pPr marL="133350" indent="-133350" algn="just">
                        <a:lnSpc>
                          <a:spcPts val="1800"/>
                        </a:lnSpc>
                        <a:spcAft>
                          <a:spcPts val="0"/>
                        </a:spcAft>
                      </a:pPr>
                      <a:r>
                        <a:rPr kumimoji="1" lang="en-US" altLang="ja-JP" sz="1200" b="0" kern="1200" dirty="0">
                          <a:solidFill>
                            <a:schemeClr val="tx1"/>
                          </a:solidFill>
                          <a:effectLst/>
                          <a:latin typeface="+mj-lt"/>
                          <a:ea typeface="+mj-ea"/>
                          <a:cs typeface="Calibri Light" panose="020F0302020204030204" pitchFamily="34" charset="0"/>
                        </a:rPr>
                        <a:t>Deployment</a:t>
                      </a:r>
                    </a:p>
                  </a:txBody>
                  <a:tcPr marL="68580" marR="68580"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latin typeface="+mj-lt"/>
                        </a:rPr>
                        <a:t>（</a:t>
                      </a:r>
                      <a:r>
                        <a:rPr kumimoji="1" lang="en-US" altLang="ja-JP" sz="1200" dirty="0">
                          <a:latin typeface="+mj-lt"/>
                        </a:rPr>
                        <a:t>Describe sales, number of users, etc.</a:t>
                      </a:r>
                      <a:r>
                        <a:rPr kumimoji="1" lang="ja-JP" altLang="en-US" sz="1200" dirty="0">
                          <a:latin typeface="+mj-lt"/>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59219474"/>
                  </a:ext>
                </a:extLst>
              </a:tr>
            </a:tbl>
          </a:graphicData>
        </a:graphic>
      </p:graphicFrame>
    </p:spTree>
    <p:extLst>
      <p:ext uri="{BB962C8B-B14F-4D97-AF65-F5344CB8AC3E}">
        <p14:creationId xmlns:p14="http://schemas.microsoft.com/office/powerpoint/2010/main" val="148395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34C09BC-4CD4-A0EA-29BB-16473174B926}"/>
              </a:ext>
            </a:extLst>
          </p:cNvPr>
          <p:cNvSpPr>
            <a:spLocks noGrp="1"/>
          </p:cNvSpPr>
          <p:nvPr>
            <p:ph type="sldNum" sz="quarter" idx="11"/>
          </p:nvPr>
        </p:nvSpPr>
        <p:spPr/>
        <p:txBody>
          <a:bodyPr/>
          <a:lstStyle/>
          <a:p>
            <a:fld id="{AA5FCFE5-FE56-4EF1-80A8-07776887C2A1}" type="slidenum">
              <a:rPr lang="ja-JP" altLang="en-US" smtClean="0"/>
              <a:pPr/>
              <a:t>9</a:t>
            </a:fld>
            <a:endParaRPr lang="ja-JP" altLang="en-US"/>
          </a:p>
        </p:txBody>
      </p:sp>
      <p:sp>
        <p:nvSpPr>
          <p:cNvPr id="6" name="タイトル 5">
            <a:extLst>
              <a:ext uri="{FF2B5EF4-FFF2-40B4-BE49-F238E27FC236}">
                <a16:creationId xmlns:a16="http://schemas.microsoft.com/office/drawing/2014/main" id="{7D4F1334-02E2-599D-8281-44693BEF78F8}"/>
              </a:ext>
            </a:extLst>
          </p:cNvPr>
          <p:cNvSpPr>
            <a:spLocks noGrp="1"/>
          </p:cNvSpPr>
          <p:nvPr>
            <p:ph type="title"/>
          </p:nvPr>
        </p:nvSpPr>
        <p:spPr/>
        <p:txBody>
          <a:bodyPr vert="horz"/>
          <a:lstStyle/>
          <a:p>
            <a:r>
              <a:rPr kumimoji="1" lang="en-US" altLang="ja-JP" dirty="0"/>
              <a:t>Competitive Advantages of the products and services </a:t>
            </a:r>
            <a:r>
              <a:rPr lang="en-US" altLang="ja-JP" dirty="0"/>
              <a:t>applied</a:t>
            </a:r>
            <a:r>
              <a:rPr kumimoji="1" lang="en-US" altLang="ja-JP" dirty="0"/>
              <a:t> in the PoC</a:t>
            </a:r>
            <a:endParaRPr kumimoji="1" lang="ja-JP" altLang="en-US" dirty="0"/>
          </a:p>
        </p:txBody>
      </p:sp>
      <p:sp>
        <p:nvSpPr>
          <p:cNvPr id="2" name="正方形/長方形 1">
            <a:extLst>
              <a:ext uri="{FF2B5EF4-FFF2-40B4-BE49-F238E27FC236}">
                <a16:creationId xmlns:a16="http://schemas.microsoft.com/office/drawing/2014/main" id="{D447AB82-D236-7D81-9D8E-0A65A05F3929}"/>
              </a:ext>
            </a:extLst>
          </p:cNvPr>
          <p:cNvSpPr/>
          <p:nvPr/>
        </p:nvSpPr>
        <p:spPr bwMode="gray">
          <a:xfrm>
            <a:off x="415925" y="1016000"/>
            <a:ext cx="9072000" cy="45999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indent="-285750" defTabSz="990564" fontAlgn="auto">
              <a:spcBef>
                <a:spcPts val="0"/>
              </a:spcBef>
              <a:spcAft>
                <a:spcPts val="0"/>
              </a:spcAft>
              <a:buSzPct val="100000"/>
              <a:buFont typeface="Wingdings" panose="05000000000000000000" pitchFamily="2" charset="2"/>
              <a:buChar char="n"/>
            </a:pPr>
            <a:r>
              <a:rPr kumimoji="1" lang="en-US" altLang="ja-JP" sz="1400" b="1" dirty="0">
                <a:solidFill>
                  <a:srgbClr val="FF0000"/>
                </a:solidFill>
                <a:latin typeface="+mn-lt"/>
                <a:cs typeface="+mn-cs"/>
              </a:rPr>
              <a:t>D</a:t>
            </a:r>
            <a:r>
              <a:rPr kumimoji="1" lang="en-US" altLang="ja-JP" sz="1400" b="1" i="0" u="none" strike="noStrike" kern="1200" cap="none" spc="0" normalizeH="0" baseline="0" noProof="0" dirty="0">
                <a:ln>
                  <a:noFill/>
                </a:ln>
                <a:solidFill>
                  <a:srgbClr val="FF0000"/>
                </a:solidFill>
                <a:effectLst/>
                <a:uLnTx/>
                <a:uFillTx/>
                <a:latin typeface="+mn-lt"/>
                <a:ea typeface="+mn-ea"/>
                <a:cs typeface="+mn-cs"/>
              </a:rPr>
              <a:t>escribe the competitive advantages and uniqueness of the product or service to this suggested PoC.</a:t>
            </a:r>
            <a:br>
              <a:rPr kumimoji="1" lang="en-US" altLang="ja-JP" sz="1400" b="1" i="0" u="none" strike="noStrike" kern="1200" cap="none" spc="0" normalizeH="0" baseline="0" noProof="0" dirty="0">
                <a:ln>
                  <a:noFill/>
                </a:ln>
                <a:solidFill>
                  <a:srgbClr val="FF0000"/>
                </a:solidFill>
                <a:effectLst/>
                <a:uLnTx/>
                <a:uFillTx/>
                <a:latin typeface="+mn-lt"/>
                <a:ea typeface="+mn-ea"/>
                <a:cs typeface="+mn-cs"/>
              </a:rPr>
            </a:br>
            <a:r>
              <a:rPr kumimoji="1" lang="en-US" altLang="ja-JP" sz="1400" dirty="0">
                <a:solidFill>
                  <a:srgbClr val="FF0000"/>
                </a:solidFill>
                <a:latin typeface="+mn-lt"/>
                <a:cs typeface="+mn-cs"/>
              </a:rPr>
              <a:t>(</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Technological advantages, cost competitiveness, superiority of business model, and, etc.</a:t>
            </a:r>
            <a:r>
              <a:rPr kumimoji="1" lang="en-US" altLang="ja-JP" sz="1400" dirty="0">
                <a:solidFill>
                  <a:srgbClr val="FF0000"/>
                </a:solidFill>
                <a:latin typeface="+mn-lt"/>
                <a:cs typeface="+mn-cs"/>
              </a:rPr>
              <a:t>) </a:t>
            </a:r>
            <a:r>
              <a:rPr kumimoji="1" lang="en-US" altLang="ja-JP" sz="1400" i="0" u="none" strike="noStrike" kern="1200" cap="none" spc="0" normalizeH="0" baseline="0" noProof="0" dirty="0">
                <a:ln>
                  <a:noFill/>
                </a:ln>
                <a:solidFill>
                  <a:srgbClr val="FF0000"/>
                </a:solidFill>
                <a:effectLst/>
                <a:uLnTx/>
                <a:uFillTx/>
                <a:latin typeface="+mn-lt"/>
                <a:ea typeface="+mn-ea"/>
                <a:cs typeface="+mn-cs"/>
              </a:rPr>
              <a:t>*You can use graphics if necessary</a:t>
            </a:r>
            <a:r>
              <a:rPr kumimoji="1" lang="en-US" altLang="ja-JP" sz="1400" dirty="0">
                <a:solidFill>
                  <a:srgbClr val="FF0000"/>
                </a:solidFill>
                <a:latin typeface="+mn-lt"/>
                <a:cs typeface="+mn-cs"/>
              </a:rPr>
              <a:t>. </a:t>
            </a:r>
          </a:p>
        </p:txBody>
      </p:sp>
      <p:sp>
        <p:nvSpPr>
          <p:cNvPr id="4" name="正方形/長方形 3">
            <a:extLst>
              <a:ext uri="{FF2B5EF4-FFF2-40B4-BE49-F238E27FC236}">
                <a16:creationId xmlns:a16="http://schemas.microsoft.com/office/drawing/2014/main" id="{72BD1E11-C957-097C-D638-A6B4137E511C}"/>
              </a:ext>
            </a:extLst>
          </p:cNvPr>
          <p:cNvSpPr/>
          <p:nvPr/>
        </p:nvSpPr>
        <p:spPr bwMode="gray">
          <a:xfrm>
            <a:off x="415926" y="1696399"/>
            <a:ext cx="9072000" cy="4891601"/>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Describe freely</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a:t>
            </a:r>
          </a:p>
        </p:txBody>
      </p:sp>
    </p:spTree>
    <p:extLst>
      <p:ext uri="{BB962C8B-B14F-4D97-AF65-F5344CB8AC3E}">
        <p14:creationId xmlns:p14="http://schemas.microsoft.com/office/powerpoint/2010/main" val="7755308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b7d808-75c1-42c1-a22c-bf6930dc9597" xsi:nil="true"/>
    <lcf76f155ced4ddcb4097134ff3c332f xmlns="dd8aa4bc-3556-49e2-902e-0777438a6fb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787B9CD48AD784498227C2F528E4EDB" ma:contentTypeVersion="11" ma:contentTypeDescription="新しいドキュメントを作成します。" ma:contentTypeScope="" ma:versionID="3942bf27931ea763fa963cfd67d489a2">
  <xsd:schema xmlns:xsd="http://www.w3.org/2001/XMLSchema" xmlns:xs="http://www.w3.org/2001/XMLSchema" xmlns:p="http://schemas.microsoft.com/office/2006/metadata/properties" xmlns:ns2="dd8aa4bc-3556-49e2-902e-0777438a6fbb" xmlns:ns3="ddb7d808-75c1-42c1-a22c-bf6930dc9597" targetNamespace="http://schemas.microsoft.com/office/2006/metadata/properties" ma:root="true" ma:fieldsID="753a5ffe4188fc5d7497f6f4acd3c3ed" ns2:_="" ns3:_="">
    <xsd:import namespace="dd8aa4bc-3556-49e2-902e-0777438a6fbb"/>
    <xsd:import namespace="ddb7d808-75c1-42c1-a22c-bf6930dc959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8aa4bc-3556-49e2-902e-0777438a6f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b7d808-75c1-42c1-a22c-bf6930dc959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15566e7-a395-4440-b598-93026bc9d652}" ma:internalName="TaxCatchAll" ma:showField="CatchAllData" ma:web="ddb7d808-75c1-42c1-a22c-bf6930dc95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21B286-A395-480F-812B-D3810D1663A3}">
  <ds:schemaRefs>
    <ds:schemaRef ds:uri="http://purl.org/dc/terms/"/>
    <ds:schemaRef ds:uri="http://schemas.openxmlformats.org/package/2006/metadata/core-properties"/>
    <ds:schemaRef ds:uri="70a206af-d14e-457a-833b-d8ff3cc392a2"/>
    <ds:schemaRef ds:uri="http://purl.org/dc/elements/1.1/"/>
    <ds:schemaRef ds:uri="6525d289-03b8-42c3-98b8-440ce2d525ed"/>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purl.org/dc/dcmitype/"/>
    <ds:schemaRef ds:uri="ddb7d808-75c1-42c1-a22c-bf6930dc9597"/>
    <ds:schemaRef ds:uri="dd8aa4bc-3556-49e2-902e-0777438a6fbb"/>
  </ds:schemaRefs>
</ds:datastoreItem>
</file>

<file path=customXml/itemProps2.xml><?xml version="1.0" encoding="utf-8"?>
<ds:datastoreItem xmlns:ds="http://schemas.openxmlformats.org/officeDocument/2006/customXml" ds:itemID="{20105F77-56C2-47B0-9B93-98A250183E70}">
  <ds:schemaRefs>
    <ds:schemaRef ds:uri="http://schemas.microsoft.com/sharepoint/v3/contenttype/forms"/>
  </ds:schemaRefs>
</ds:datastoreItem>
</file>

<file path=customXml/itemProps3.xml><?xml version="1.0" encoding="utf-8"?>
<ds:datastoreItem xmlns:ds="http://schemas.openxmlformats.org/officeDocument/2006/customXml" ds:itemID="{F221270C-19AA-4D12-9565-13738887DD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8aa4bc-3556-49e2-902e-0777438a6fbb"/>
    <ds:schemaRef ds:uri="ddb7d808-75c1-42c1-a22c-bf6930dc95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79a7841-1b28-4646-9d98-30542aee78f8}" enabled="1" method="Privileged" siteId="{36da45f1-dd2c-4d1f-af13-5abe46b99921}" removed="0"/>
</clbl:labelList>
</file>

<file path=docProps/app.xml><?xml version="1.0" encoding="utf-8"?>
<Properties xmlns="http://schemas.openxmlformats.org/officeDocument/2006/extended-properties" xmlns:vt="http://schemas.openxmlformats.org/officeDocument/2006/docPropsVTypes">
  <Template>令和６年度キングサーモンプロジェクト（海外都市課題解決コース）にかかるプロモーター業務委託_技術提案書v0.0</Template>
  <TotalTime>1033</TotalTime>
  <Words>2711</Words>
  <Application>Microsoft Office PowerPoint</Application>
  <PresentationFormat>A4 210 x 297 mm</PresentationFormat>
  <Paragraphs>387</Paragraphs>
  <Slides>19</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2</vt:i4>
      </vt:variant>
      <vt:variant>
        <vt:lpstr>スライド タイトル</vt:lpstr>
      </vt:variant>
      <vt:variant>
        <vt:i4>19</vt:i4>
      </vt:variant>
    </vt:vector>
  </HeadingPairs>
  <TitlesOfParts>
    <vt:vector size="28" baseType="lpstr">
      <vt:lpstr>Yu Gothic UI</vt:lpstr>
      <vt:lpstr>Arial</vt:lpstr>
      <vt:lpstr>Calibri</vt:lpstr>
      <vt:lpstr>Calibri Light</vt:lpstr>
      <vt:lpstr>Verdana</vt:lpstr>
      <vt:lpstr>Wingdings</vt:lpstr>
      <vt:lpstr>DT Template_A4_J_202401</vt:lpstr>
      <vt:lpstr>think-cell スライド</vt:lpstr>
      <vt:lpstr>think-cellスライド</vt:lpstr>
      <vt:lpstr>PowerPoint プレゼンテーション</vt:lpstr>
      <vt:lpstr>Application Form for King Salmon Project “Joint Project with Startups and Overseas Cities</vt:lpstr>
      <vt:lpstr>Examples of evaluation perspectives and relevant description items for the joint project Each overseas city evaluates application forms based on the following evaluation perspective examples and its own criteria. Refer to the following while filling out the application form. </vt:lpstr>
      <vt:lpstr>Key message: Please describe how your service can contribute to addressing the challenge in overseas cities  </vt:lpstr>
      <vt:lpstr>Applicant’s Contact Information</vt:lpstr>
      <vt:lpstr>Corporate Information</vt:lpstr>
      <vt:lpstr>Corporate mission (Mission of the company, background of the startup, and purpose of the application)</vt:lpstr>
      <vt:lpstr>Description of products and services to be applied in the PoC</vt:lpstr>
      <vt:lpstr>Competitive Advantages of the products and services applied in the PoC</vt:lpstr>
      <vt:lpstr>Contents of the PoC ① (Outline 1/2)</vt:lpstr>
      <vt:lpstr>Contents of the PoC ② (Outline 2/2)</vt:lpstr>
      <vt:lpstr>Contents of the PoC ③ (The results and effects you would like to obtain through PoC, and how to verify them)</vt:lpstr>
      <vt:lpstr>Contents of the PoC ④（Schedule）</vt:lpstr>
      <vt:lpstr>Contents of the PoC ⑤（Costs）</vt:lpstr>
      <vt:lpstr>Contents of the PoC ⑥（teams and Members）</vt:lpstr>
      <vt:lpstr>Past Overseas Activities</vt:lpstr>
      <vt:lpstr>Business development plans and growth strategies in overseas cities ① （About the Market）</vt:lpstr>
      <vt:lpstr>Plan for business development and growth strategy in overseas cities ② （Expansion after the proof of concept）</vt:lpstr>
      <vt:lpstr>Business Model</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Yasuda, Yoshihiro</dc:creator>
  <cp:keywords/>
  <dc:description/>
  <cp:lastModifiedBy>Tai, Yuko</cp:lastModifiedBy>
  <cp:revision>10</cp:revision>
  <cp:lastPrinted>2024-02-28T03:40:53Z</cp:lastPrinted>
  <dcterms:created xsi:type="dcterms:W3CDTF">2024-02-04T04:52:59Z</dcterms:created>
  <dcterms:modified xsi:type="dcterms:W3CDTF">2026-05-11T06:42:27Z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MSIP_Label_079a7841-1b28-4646-9d98-30542aee78f8_SiteId">
    <vt:lpwstr>36da45f1-dd2c-4d1f-af13-5abe46b99921</vt:lpwstr>
  </property>
  <property fmtid="{D5CDD505-2E9C-101B-9397-08002B2CF9AE}" pid="4" name="MSIP_Label_079a7841-1b28-4646-9d98-30542aee78f8_SetDate">
    <vt:lpwstr>2024-06-18T09:59:26Z</vt:lpwstr>
  </property>
  <property fmtid="{D5CDD505-2E9C-101B-9397-08002B2CF9AE}" pid="5" name="MSIP_Label_079a7841-1b28-4646-9d98-30542aee78f8_Name">
    <vt:lpwstr>079a7841-1b28-4646-9d98-30542aee78f8</vt:lpwstr>
  </property>
  <property fmtid="{D5CDD505-2E9C-101B-9397-08002B2CF9AE}" pid="6" name="MSIP_Label_079a7841-1b28-4646-9d98-30542aee78f8_Method">
    <vt:lpwstr>Privileged</vt:lpwstr>
  </property>
  <property fmtid="{D5CDD505-2E9C-101B-9397-08002B2CF9AE}" pid="7" name="MSIP_Label_079a7841-1b28-4646-9d98-30542aee78f8_Enabled">
    <vt:lpwstr>true</vt:lpwstr>
  </property>
  <property fmtid="{D5CDD505-2E9C-101B-9397-08002B2CF9AE}" pid="8" name="MSIP_Label_079a7841-1b28-4646-9d98-30542aee78f8_ContentBits">
    <vt:lpwstr>8</vt:lpwstr>
  </property>
  <property fmtid="{D5CDD505-2E9C-101B-9397-08002B2CF9AE}" pid="9" name="MSIP_Label_079a7841-1b28-4646-9d98-30542aee78f8_ActionId">
    <vt:lpwstr>80f6eb0d-e8e0-4e60-971d-fedff66158f6</vt:lpwstr>
  </property>
  <property fmtid="{D5CDD505-2E9C-101B-9397-08002B2CF9AE}" pid="10" name="ContentTypeId">
    <vt:lpwstr>0x010100B787B9CD48AD784498227C2F528E4EDB</vt:lpwstr>
  </property>
</Properties>
</file>