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908" r:id="rId1"/>
  </p:sldMasterIdLst>
  <p:notesMasterIdLst>
    <p:notesMasterId r:id="rId18"/>
  </p:notesMasterIdLst>
  <p:sldIdLst>
    <p:sldId id="317" r:id="rId2"/>
    <p:sldId id="332" r:id="rId3"/>
    <p:sldId id="318" r:id="rId4"/>
    <p:sldId id="336" r:id="rId5"/>
    <p:sldId id="319" r:id="rId6"/>
    <p:sldId id="320" r:id="rId7"/>
    <p:sldId id="321" r:id="rId8"/>
    <p:sldId id="322" r:id="rId9"/>
    <p:sldId id="333" r:id="rId10"/>
    <p:sldId id="334" r:id="rId11"/>
    <p:sldId id="323" r:id="rId12"/>
    <p:sldId id="324" r:id="rId13"/>
    <p:sldId id="335" r:id="rId14"/>
    <p:sldId id="337" r:id="rId15"/>
    <p:sldId id="326" r:id="rId16"/>
    <p:sldId id="327" r:id="rId17"/>
  </p:sldIdLst>
  <p:sldSz cx="9906000" cy="6858000" type="A4"/>
  <p:notesSz cx="9939338" cy="14368463"/>
  <p:custDataLst>
    <p:tags r:id="rId19"/>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Prerequisite Information" id="{C328C157-9EB2-4C9C-B7B0-9D1F58F5F9C2}">
          <p14:sldIdLst>
            <p14:sldId id="317"/>
            <p14:sldId id="332"/>
          </p14:sldIdLst>
        </p14:section>
        <p14:section name="Basic Information" id="{5F6A0ABF-5A41-4CC1-A33F-161DA4C33E07}">
          <p14:sldIdLst>
            <p14:sldId id="318"/>
            <p14:sldId id="336"/>
            <p14:sldId id="319"/>
            <p14:sldId id="320"/>
            <p14:sldId id="321"/>
          </p14:sldIdLst>
        </p14:section>
        <p14:section name="Contents of demonstration experiments" id="{B57B54C5-A5EE-4551-A27D-F7390AFE7D28}">
          <p14:sldIdLst>
            <p14:sldId id="322"/>
            <p14:sldId id="333"/>
            <p14:sldId id="334"/>
            <p14:sldId id="323"/>
            <p14:sldId id="324"/>
            <p14:sldId id="335"/>
          </p14:sldIdLst>
        </p14:section>
        <p14:section name="Information about Overseas Activities" id="{264B03B4-0B08-4C88-B702-46B76155125B}">
          <p14:sldIdLst>
            <p14:sldId id="337"/>
            <p14:sldId id="326"/>
            <p14:sldId id="327"/>
          </p14:sldIdLst>
        </p14:section>
      </p14:sectionLst>
    </p:ext>
    <p:ext uri="{EFAFB233-063F-42B5-8137-9DF3F51BA10A}">
      <p15:sldGuideLst xmlns:p15="http://schemas.microsoft.com/office/powerpoint/2012/main">
        <p15:guide id="2" pos="3097" userDrawn="1">
          <p15:clr>
            <a:srgbClr val="A4A3A4"/>
          </p15:clr>
        </p15:guide>
        <p15:guide id="3" orient="horz" pos="777"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53565A"/>
    <a:srgbClr val="BBBCBC"/>
    <a:srgbClr val="A0DCFF"/>
    <a:srgbClr val="62B5E5"/>
    <a:srgbClr val="FFFFFF"/>
    <a:srgbClr val="005587"/>
    <a:srgbClr val="00A3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BE260B-5FA0-49EA-AF25-937070C32EC2}" v="21" dt="2024-05-16T08:58:01.200"/>
  </p1510:revLst>
</p1510:revInfo>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56" autoAdjust="0"/>
    <p:restoredTop sz="94660"/>
  </p:normalViewPr>
  <p:slideViewPr>
    <p:cSldViewPr snapToGrid="0">
      <p:cViewPr varScale="1">
        <p:scale>
          <a:sx n="88" d="100"/>
          <a:sy n="88" d="100"/>
        </p:scale>
        <p:origin x="330" y="96"/>
      </p:cViewPr>
      <p:guideLst>
        <p:guide pos="3097"/>
        <p:guide orient="horz" pos="777"/>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5"/>
            <a:ext cx="4307906" cy="721313"/>
          </a:xfrm>
          <a:prstGeom prst="rect">
            <a:avLst/>
          </a:prstGeom>
        </p:spPr>
        <p:txBody>
          <a:bodyPr vert="horz" lIns="129014" tIns="64507" rIns="129014" bIns="64507" rtlCol="0"/>
          <a:lstStyle>
            <a:lvl1pPr algn="l">
              <a:defRPr sz="16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5629091" y="5"/>
            <a:ext cx="4307904" cy="721313"/>
          </a:xfrm>
          <a:prstGeom prst="rect">
            <a:avLst/>
          </a:prstGeom>
        </p:spPr>
        <p:txBody>
          <a:bodyPr vert="horz" lIns="129014" tIns="64507" rIns="129014" bIns="64507" rtlCol="0"/>
          <a:lstStyle>
            <a:lvl1pPr algn="r">
              <a:defRPr sz="16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2025/5/1</a:t>
            </a:fld>
            <a:endParaRPr kumimoji="1" lang="ja-JP" altLang="en-US"/>
          </a:p>
        </p:txBody>
      </p:sp>
      <p:sp>
        <p:nvSpPr>
          <p:cNvPr id="4" name="スライド イメージ プレースホルダー 3"/>
          <p:cNvSpPr>
            <a:spLocks noGrp="1" noRot="1" noChangeAspect="1"/>
          </p:cNvSpPr>
          <p:nvPr>
            <p:ph type="sldImg" idx="2"/>
          </p:nvPr>
        </p:nvSpPr>
        <p:spPr>
          <a:xfrm>
            <a:off x="1470025" y="1797050"/>
            <a:ext cx="6999288" cy="4846638"/>
          </a:xfrm>
          <a:prstGeom prst="rect">
            <a:avLst/>
          </a:prstGeom>
          <a:noFill/>
          <a:ln w="12700">
            <a:solidFill>
              <a:prstClr val="black"/>
            </a:solidFill>
          </a:ln>
        </p:spPr>
        <p:txBody>
          <a:bodyPr vert="horz" lIns="129014" tIns="64507" rIns="129014" bIns="64507" rtlCol="0" anchor="ctr"/>
          <a:lstStyle/>
          <a:p>
            <a:endParaRPr lang="ja-JP" altLang="en-US"/>
          </a:p>
        </p:txBody>
      </p:sp>
      <p:sp>
        <p:nvSpPr>
          <p:cNvPr id="5" name="ノート プレースホルダー 4"/>
          <p:cNvSpPr>
            <a:spLocks noGrp="1"/>
          </p:cNvSpPr>
          <p:nvPr>
            <p:ph type="body" sz="quarter" idx="3"/>
          </p:nvPr>
        </p:nvSpPr>
        <p:spPr>
          <a:xfrm>
            <a:off x="993234" y="6914896"/>
            <a:ext cx="7952877" cy="5657221"/>
          </a:xfrm>
          <a:prstGeom prst="rect">
            <a:avLst/>
          </a:prstGeom>
        </p:spPr>
        <p:txBody>
          <a:bodyPr vert="horz" lIns="129014" tIns="64507" rIns="129014" bIns="645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13647155"/>
            <a:ext cx="4307906" cy="721313"/>
          </a:xfrm>
          <a:prstGeom prst="rect">
            <a:avLst/>
          </a:prstGeom>
        </p:spPr>
        <p:txBody>
          <a:bodyPr vert="horz" lIns="129014" tIns="64507" rIns="129014" bIns="64507" rtlCol="0" anchor="b"/>
          <a:lstStyle>
            <a:lvl1pPr algn="l">
              <a:defRPr sz="16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5629091" y="13647155"/>
            <a:ext cx="4307904" cy="721313"/>
          </a:xfrm>
          <a:prstGeom prst="rect">
            <a:avLst/>
          </a:prstGeom>
        </p:spPr>
        <p:txBody>
          <a:bodyPr vert="horz" lIns="129014" tIns="64507" rIns="129014" bIns="64507" rtlCol="0" anchor="b"/>
          <a:lstStyle>
            <a:lvl1pPr algn="r">
              <a:defRPr sz="16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2</a:t>
            </a:fld>
            <a:endParaRPr kumimoji="1" lang="ja-JP" altLang="en-US"/>
          </a:p>
        </p:txBody>
      </p:sp>
    </p:spTree>
    <p:extLst>
      <p:ext uri="{BB962C8B-B14F-4D97-AF65-F5344CB8AC3E}">
        <p14:creationId xmlns:p14="http://schemas.microsoft.com/office/powerpoint/2010/main" val="28752653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8884852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j-ea"/>
                <a:ea typeface="+mj-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ea"/>
                <a:ea typeface="+mj-ea"/>
                <a:cs typeface="+mj-cs"/>
                <a:sym typeface="+mj-lt"/>
              </a:defRPr>
            </a:lvl1pPr>
          </a:lstStyle>
          <a:p>
            <a:r>
              <a:rPr lang="ja-JP" altLang="en-US" noProof="0"/>
              <a:t>表紙タイトル</a:t>
            </a:r>
            <a:endParaRPr lang="en-US" noProof="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tx1"/>
                </a:solidFill>
                <a:latin typeface="+mj-ea"/>
                <a:ea typeface="+mj-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a:t>表紙サブタイトル</a:t>
            </a:r>
            <a:endParaRPr lang="en-US" noProof="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tx1"/>
                </a:solidFill>
                <a:latin typeface="+mj-ea"/>
                <a:ea typeface="+mj-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latin typeface="+mj-ea"/>
                <a:ea typeface="+mj-ea"/>
                <a:cs typeface="+mn-cs"/>
                <a:sym typeface="+mn-lt"/>
              </a:defRPr>
            </a:lvl1pPr>
            <a:lvl2pPr>
              <a:defRPr sz="2200"/>
            </a:lvl2pPr>
            <a:lvl3pPr>
              <a:defRPr sz="2200"/>
            </a:lvl3pPr>
            <a:lvl4pPr>
              <a:defRPr sz="2200"/>
            </a:lvl4pPr>
            <a:lvl5pPr>
              <a:defRPr sz="2200"/>
            </a:lvl5pPr>
          </a:lstStyle>
          <a:p>
            <a:pPr lvl="0"/>
            <a:r>
              <a:rPr kumimoji="1" lang="ja-JP" altLang="en-US"/>
              <a:t>クライアント社名</a:t>
            </a:r>
          </a:p>
        </p:txBody>
      </p:sp>
      <p:sp>
        <p:nvSpPr>
          <p:cNvPr id="6" name="日付プレースホルダー 5">
            <a:extLst>
              <a:ext uri="{FF2B5EF4-FFF2-40B4-BE49-F238E27FC236}">
                <a16:creationId xmlns:a16="http://schemas.microsoft.com/office/drawing/2014/main" id="{3C0424FA-1860-43B7-8A94-43021EEC50FC}"/>
              </a:ext>
            </a:extLst>
          </p:cNvPr>
          <p:cNvSpPr>
            <a:spLocks noGrp="1"/>
          </p:cNvSpPr>
          <p:nvPr>
            <p:ph type="dt" sz="half" idx="13"/>
          </p:nvPr>
        </p:nvSpPr>
        <p:spPr bwMode="gray"/>
        <p:txBody>
          <a:bodyPr/>
          <a:lstStyle>
            <a:lvl1pPr>
              <a:defRPr>
                <a:latin typeface="+mj-ea"/>
                <a:ea typeface="+mj-ea"/>
                <a:cs typeface="+mn-cs"/>
              </a:defRPr>
            </a:lvl1pPr>
          </a:lstStyle>
          <a:p>
            <a:pPr algn="ctr"/>
            <a:r>
              <a:rPr lang="en-US"/>
              <a:t>&lt; Confidential &gt;</a:t>
            </a:r>
          </a:p>
        </p:txBody>
      </p:sp>
    </p:spTree>
    <p:extLst>
      <p:ext uri="{BB962C8B-B14F-4D97-AF65-F5344CB8AC3E}">
        <p14:creationId xmlns:p14="http://schemas.microsoft.com/office/powerpoint/2010/main" val="1058155235"/>
      </p:ext>
    </p:extLst>
  </p:cSld>
  <p:clrMapOvr>
    <a:masterClrMapping/>
  </p:clrMapOvr>
  <p:hf hdr="0"/>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基本版） 目次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6124397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476000"/>
            <a:ext cx="4356000" cy="4824000"/>
          </a:xfrm>
          <a:prstGeom prst="rect">
            <a:avLst/>
          </a:prstGeom>
        </p:spPr>
        <p:txBody>
          <a:bodyPr/>
          <a:lstStyle>
            <a:lvl1pPr>
              <a:lnSpc>
                <a:spcPct val="110000"/>
              </a:lnSpc>
              <a:spcBef>
                <a:spcPts val="600"/>
              </a:spcBef>
              <a:tabLst>
                <a:tab pos="5448101" algn="r"/>
              </a:tabLst>
              <a:defRPr sz="1200">
                <a:latin typeface="+mj-ea"/>
                <a:ea typeface="+mj-ea"/>
                <a:cs typeface="+mn-cs"/>
                <a:sym typeface="+mn-lt"/>
              </a:defRPr>
            </a:lvl1pPr>
            <a:lvl2pPr>
              <a:lnSpc>
                <a:spcPct val="110000"/>
              </a:lnSpc>
              <a:spcBef>
                <a:spcPts val="600"/>
              </a:spcBef>
              <a:tabLst>
                <a:tab pos="5448101" algn="r"/>
              </a:tabLst>
              <a:defRPr sz="1200">
                <a:latin typeface="+mj-ea"/>
                <a:ea typeface="+mj-ea"/>
                <a:cs typeface="+mn-cs"/>
                <a:sym typeface="+mn-lt"/>
              </a:defRPr>
            </a:lvl2pPr>
            <a:lvl3pPr>
              <a:lnSpc>
                <a:spcPct val="110000"/>
              </a:lnSpc>
              <a:spcBef>
                <a:spcPts val="600"/>
              </a:spcBef>
              <a:tabLst>
                <a:tab pos="5448101" algn="r"/>
              </a:tabLst>
              <a:defRPr sz="1200">
                <a:latin typeface="+mj-ea"/>
                <a:ea typeface="+mj-ea"/>
                <a:cs typeface="+mn-cs"/>
                <a:sym typeface="+mn-lt"/>
              </a:defRPr>
            </a:lvl3pPr>
            <a:lvl4pPr>
              <a:lnSpc>
                <a:spcPct val="110000"/>
              </a:lnSpc>
              <a:spcBef>
                <a:spcPts val="600"/>
              </a:spcBef>
              <a:tabLst>
                <a:tab pos="5448101" algn="r"/>
              </a:tabLst>
              <a:defRPr sz="1200">
                <a:latin typeface="+mj-ea"/>
                <a:ea typeface="+mj-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lnSpc>
                <a:spcPct val="110000"/>
              </a:lnSpc>
              <a:spcBef>
                <a:spcPts val="600"/>
              </a:spcBef>
              <a:tabLst>
                <a:tab pos="5448101" algn="r"/>
              </a:tabLst>
              <a:defRPr sz="1200">
                <a:latin typeface="+mj-ea"/>
                <a:ea typeface="+mj-ea"/>
                <a:cs typeface="+mn-cs"/>
                <a:sym typeface="+mn-lt"/>
              </a:defRPr>
            </a:lvl1pPr>
            <a:lvl2pPr>
              <a:lnSpc>
                <a:spcPct val="110000"/>
              </a:lnSpc>
              <a:spcBef>
                <a:spcPts val="600"/>
              </a:spcBef>
              <a:tabLst>
                <a:tab pos="5448101" algn="r"/>
              </a:tabLst>
              <a:defRPr sz="1200">
                <a:latin typeface="+mj-ea"/>
                <a:ea typeface="+mj-ea"/>
                <a:cs typeface="+mn-cs"/>
                <a:sym typeface="+mn-lt"/>
              </a:defRPr>
            </a:lvl2pPr>
            <a:lvl3pPr>
              <a:lnSpc>
                <a:spcPct val="110000"/>
              </a:lnSpc>
              <a:spcBef>
                <a:spcPts val="600"/>
              </a:spcBef>
              <a:tabLst>
                <a:tab pos="5448101" algn="r"/>
              </a:tabLst>
              <a:defRPr sz="1200">
                <a:latin typeface="+mj-ea"/>
                <a:ea typeface="+mj-ea"/>
                <a:cs typeface="+mn-cs"/>
                <a:sym typeface="+mn-lt"/>
              </a:defRPr>
            </a:lvl3pPr>
            <a:lvl4pPr>
              <a:lnSpc>
                <a:spcPct val="110000"/>
              </a:lnSpc>
              <a:spcBef>
                <a:spcPts val="600"/>
              </a:spcBef>
              <a:tabLst>
                <a:tab pos="5448101" algn="r"/>
              </a:tabLst>
              <a:defRPr sz="1200">
                <a:latin typeface="+mj-ea"/>
                <a:ea typeface="+mj-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6" name="タイトル 1">
            <a:extLst>
              <a:ext uri="{FF2B5EF4-FFF2-40B4-BE49-F238E27FC236}">
                <a16:creationId xmlns:a16="http://schemas.microsoft.com/office/drawing/2014/main" id="{276088EF-9292-4156-B82A-AEC6FAF17735}"/>
              </a:ext>
            </a:extLst>
          </p:cNvPr>
          <p:cNvSpPr>
            <a:spLocks noGrp="1"/>
          </p:cNvSpPr>
          <p:nvPr>
            <p:ph type="title"/>
          </p:nvPr>
        </p:nvSpPr>
        <p:spPr bwMode="gray">
          <a:xfrm>
            <a:off x="417000" y="180000"/>
            <a:ext cx="9072000" cy="615600"/>
          </a:xfrm>
        </p:spPr>
        <p:txBody>
          <a:bodyPr vert="horz"/>
          <a:lstStyle>
            <a:lvl1pPr>
              <a:defRPr>
                <a:latin typeface="+mj-ea"/>
                <a:ea typeface="+mj-ea"/>
                <a:cs typeface="+mj-cs"/>
                <a:sym typeface="+mj-lt"/>
              </a:defRPr>
            </a:lvl1pPr>
          </a:lstStyle>
          <a:p>
            <a:r>
              <a:rPr kumimoji="1" lang="ja-JP" altLang="en-US"/>
              <a:t>マスター タイトルの書式設定</a:t>
            </a:r>
          </a:p>
        </p:txBody>
      </p:sp>
    </p:spTree>
    <p:extLst>
      <p:ext uri="{BB962C8B-B14F-4D97-AF65-F5344CB8AC3E}">
        <p14:creationId xmlns:p14="http://schemas.microsoft.com/office/powerpoint/2010/main" val="2982903191"/>
      </p:ext>
    </p:extLst>
  </p:cSld>
  <p:clrMapOvr>
    <a:masterClrMapping/>
  </p:clrMapOvr>
  <p:hf hdr="0"/>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基本版） 中表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3028362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ea"/>
                <a:ea typeface="+mj-ea"/>
                <a:cs typeface="+mn-cs"/>
                <a:sym typeface="+mn-lt"/>
              </a:defRPr>
            </a:lvl1pPr>
          </a:lstStyle>
          <a:p>
            <a:pPr lvl="0"/>
            <a:r>
              <a:rPr lang="ja-JP" altLang="en-US"/>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j-ea"/>
                <a:ea typeface="+mj-ea"/>
                <a:cs typeface="+mn-cs"/>
                <a:sym typeface="+mn-lt"/>
              </a:defRPr>
            </a:lvl1pPr>
          </a:lstStyle>
          <a:p>
            <a:fld id="{AA5FCFE5-FE56-4EF1-80A8-07776887C2A1}" type="slidenum">
              <a:rPr lang="ja-JP" altLang="en-US" smtClean="0"/>
              <a:pPr/>
              <a:t>‹#›</a:t>
            </a:fld>
            <a:endParaRPr lang="ja-JP" altLang="en-US"/>
          </a:p>
        </p:txBody>
      </p:sp>
      <p:sp>
        <p:nvSpPr>
          <p:cNvPr id="7" name="フッター プレースホルダ 6"/>
          <p:cNvSpPr>
            <a:spLocks noGrp="1"/>
          </p:cNvSpPr>
          <p:nvPr>
            <p:ph type="ftr" sz="quarter" idx="12"/>
          </p:nvPr>
        </p:nvSpPr>
        <p:spPr bwMode="gray"/>
        <p:txBody>
          <a:bodyPr/>
          <a:lstStyle>
            <a:lvl1pPr>
              <a:defRPr>
                <a:solidFill>
                  <a:schemeClr val="tx1"/>
                </a:solidFill>
                <a:latin typeface="+mj-ea"/>
                <a:ea typeface="+mj-ea"/>
                <a:cs typeface="+mn-cs"/>
                <a:sym typeface="+mn-lt"/>
              </a:defRPr>
            </a:lvl1pPr>
          </a:lstStyle>
          <a:p>
            <a:endParaRPr lang="ja-JP" altLang="en-US">
              <a:solidFill>
                <a:srgbClr val="000000"/>
              </a:solidFill>
            </a:endParaRPr>
          </a:p>
          <a:p>
            <a:r>
              <a:rPr lang="ja-JP" altLang="en-US">
                <a:solidFill>
                  <a:srgbClr val="000000"/>
                </a:solidFill>
              </a:rPr>
              <a:t> 令和６年度キングサーモンプロジェクト</a:t>
            </a:r>
            <a:r>
              <a:rPr lang="en-US" altLang="ja-JP">
                <a:solidFill>
                  <a:srgbClr val="000000"/>
                </a:solidFill>
              </a:rPr>
              <a:t>(</a:t>
            </a:r>
            <a:r>
              <a:rPr lang="ja-JP" altLang="en-US">
                <a:solidFill>
                  <a:srgbClr val="000000"/>
                </a:solidFill>
              </a:rPr>
              <a:t>海外都市課題解決コース</a:t>
            </a:r>
            <a:r>
              <a:rPr lang="en-US" altLang="ja-JP">
                <a:solidFill>
                  <a:srgbClr val="000000"/>
                </a:solidFill>
              </a:rPr>
              <a:t>)</a:t>
            </a:r>
            <a:r>
              <a:rPr lang="ja-JP" altLang="en-US">
                <a:solidFill>
                  <a:srgbClr val="000000"/>
                </a:solidFill>
              </a:rPr>
              <a:t>に係るプロモーター業務委託 </a:t>
            </a:r>
            <a:endParaRPr kumimoji="1" lang="en-GB" altLang="en-GB"/>
          </a:p>
        </p:txBody>
      </p:sp>
    </p:spTree>
    <p:extLst>
      <p:ext uri="{BB962C8B-B14F-4D97-AF65-F5344CB8AC3E}">
        <p14:creationId xmlns:p14="http://schemas.microsoft.com/office/powerpoint/2010/main" val="1633268474"/>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基本版）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j-ea"/>
                <a:ea typeface="+mj-ea"/>
                <a:cs typeface="+mn-cs"/>
                <a:sym typeface="+mn-lt"/>
              </a:defRPr>
            </a:lvl1pPr>
          </a:lstStyle>
          <a:p>
            <a:endParaRPr lang="ja-JP" altLang="en-US">
              <a:solidFill>
                <a:srgbClr val="000000"/>
              </a:solidFill>
            </a:endParaRPr>
          </a:p>
          <a:p>
            <a:r>
              <a:rPr lang="ja-JP" altLang="en-US">
                <a:solidFill>
                  <a:srgbClr val="000000"/>
                </a:solidFill>
              </a:rPr>
              <a:t> 令和６年度キングサーモンプロジェクト</a:t>
            </a:r>
            <a:r>
              <a:rPr lang="en-US" altLang="ja-JP">
                <a:solidFill>
                  <a:srgbClr val="000000"/>
                </a:solidFill>
              </a:rPr>
              <a:t>(</a:t>
            </a:r>
            <a:r>
              <a:rPr lang="ja-JP" altLang="en-US">
                <a:solidFill>
                  <a:srgbClr val="000000"/>
                </a:solidFill>
              </a:rPr>
              <a:t>海外都市課題解決コース</a:t>
            </a:r>
            <a:r>
              <a:rPr lang="en-US" altLang="ja-JP">
                <a:solidFill>
                  <a:srgbClr val="000000"/>
                </a:solidFill>
              </a:rPr>
              <a:t>)</a:t>
            </a:r>
            <a:r>
              <a:rPr lang="ja-JP" altLang="en-US">
                <a:solidFill>
                  <a:srgbClr val="000000"/>
                </a:solidFill>
              </a:rPr>
              <a:t>に係るプロモーター業務委託 </a:t>
            </a:r>
            <a:endParaRPr kumimoji="1" lang="en-GB" altLang="en-GB"/>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j-ea"/>
                <a:ea typeface="+mj-ea"/>
                <a:cs typeface="+mn-cs"/>
                <a:sym typeface="+mn-lt"/>
              </a:defRPr>
            </a:lvl1pPr>
          </a:lstStyle>
          <a:p>
            <a:fld id="{AA5FCFE5-FE56-4EF1-80A8-07776887C2A1}" type="slidenum">
              <a:rPr lang="ja-JP" altLang="en-US" smtClean="0"/>
              <a:pPr/>
              <a:t>‹#›</a:t>
            </a:fld>
            <a:endParaRPr lang="ja-JP" altLang="en-US"/>
          </a:p>
        </p:txBody>
      </p:sp>
      <p:sp>
        <p:nvSpPr>
          <p:cNvPr id="5" name="テキスト プレースホルダー 2">
            <a:extLst>
              <a:ext uri="{FF2B5EF4-FFF2-40B4-BE49-F238E27FC236}">
                <a16:creationId xmlns:a16="http://schemas.microsoft.com/office/drawing/2014/main" id="{75FD2083-DC7A-8D3A-7EAD-BAF166922812}"/>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tx1"/>
                </a:solidFill>
                <a:latin typeface="+mj-ea"/>
                <a:ea typeface="+mj-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square" anchor="ctr">
            <a:noAutofit/>
          </a:bodyPr>
          <a:lstStyle>
            <a:lvl1pPr>
              <a:lnSpc>
                <a:spcPct val="100000"/>
              </a:lnSpc>
              <a:spcBef>
                <a:spcPts val="0"/>
              </a:spcBef>
              <a:defRPr sz="1600" b="1">
                <a:solidFill>
                  <a:schemeClr val="accent3"/>
                </a:solidFill>
                <a:latin typeface="+mj-ea"/>
                <a:ea typeface="+mj-ea"/>
                <a:cs typeface="+mn-cs"/>
                <a:sym typeface="+mn-lt"/>
              </a:defRPr>
            </a:lvl1pPr>
          </a:lstStyle>
          <a:p>
            <a:pPr lvl="0"/>
            <a:r>
              <a:rPr kumimoji="1" lang="ja-JP" altLang="en-US"/>
              <a:t>スライドタイトル</a:t>
            </a:r>
          </a:p>
        </p:txBody>
      </p:sp>
      <p:sp>
        <p:nvSpPr>
          <p:cNvPr id="6" name="タイトル 2"/>
          <p:cNvSpPr>
            <a:spLocks noGrp="1"/>
          </p:cNvSpPr>
          <p:nvPr>
            <p:ph type="title" hasCustomPrompt="1"/>
          </p:nvPr>
        </p:nvSpPr>
        <p:spPr bwMode="gray"/>
        <p:txBody>
          <a:bodyPr vert="horz"/>
          <a:lstStyle>
            <a:lvl1pPr>
              <a:defRPr>
                <a:latin typeface="+mj-ea"/>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689363007"/>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基本版）タイトルのみ_出所・脚注なし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j-ea"/>
                <a:ea typeface="+mj-ea"/>
                <a:cs typeface="+mn-cs"/>
                <a:sym typeface="+mn-lt"/>
              </a:defRPr>
            </a:lvl1pPr>
          </a:lstStyle>
          <a:p>
            <a:endParaRPr lang="ja-JP" altLang="en-US">
              <a:solidFill>
                <a:srgbClr val="000000"/>
              </a:solidFill>
            </a:endParaRPr>
          </a:p>
          <a:p>
            <a:r>
              <a:rPr lang="ja-JP" altLang="en-US">
                <a:solidFill>
                  <a:srgbClr val="000000"/>
                </a:solidFill>
              </a:rPr>
              <a:t> 令和６年度キングサーモンプロジェクト</a:t>
            </a:r>
            <a:r>
              <a:rPr lang="en-US" altLang="ja-JP">
                <a:solidFill>
                  <a:srgbClr val="000000"/>
                </a:solidFill>
              </a:rPr>
              <a:t>(</a:t>
            </a:r>
            <a:r>
              <a:rPr lang="ja-JP" altLang="en-US">
                <a:solidFill>
                  <a:srgbClr val="000000"/>
                </a:solidFill>
              </a:rPr>
              <a:t>海外都市課題解決コース</a:t>
            </a:r>
            <a:r>
              <a:rPr lang="en-US" altLang="ja-JP">
                <a:solidFill>
                  <a:srgbClr val="000000"/>
                </a:solidFill>
              </a:rPr>
              <a:t>)</a:t>
            </a:r>
            <a:r>
              <a:rPr lang="ja-JP" altLang="en-US">
                <a:solidFill>
                  <a:srgbClr val="000000"/>
                </a:solidFill>
              </a:rPr>
              <a:t>に係るプロモーター業務委託 </a:t>
            </a:r>
            <a:endParaRPr kumimoji="1" lang="en-GB" altLang="en-GB"/>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j-ea"/>
                <a:ea typeface="+mj-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square" anchor="ctr">
            <a:noAutofit/>
          </a:bodyPr>
          <a:lstStyle>
            <a:lvl1pPr>
              <a:lnSpc>
                <a:spcPct val="100000"/>
              </a:lnSpc>
              <a:spcBef>
                <a:spcPts val="0"/>
              </a:spcBef>
              <a:defRPr sz="1600" b="1">
                <a:solidFill>
                  <a:schemeClr val="accent3"/>
                </a:solidFill>
                <a:latin typeface="+mj-ea"/>
                <a:ea typeface="+mj-ea"/>
                <a:cs typeface="+mn-cs"/>
                <a:sym typeface="+mn-lt"/>
              </a:defRPr>
            </a:lvl1pPr>
          </a:lstStyle>
          <a:p>
            <a:pPr lvl="0"/>
            <a:r>
              <a:rPr kumimoji="1" lang="ja-JP" altLang="en-US"/>
              <a:t>スライドタイトル</a:t>
            </a:r>
          </a:p>
        </p:txBody>
      </p:sp>
      <p:sp>
        <p:nvSpPr>
          <p:cNvPr id="6" name="タイトル 2"/>
          <p:cNvSpPr>
            <a:spLocks noGrp="1"/>
          </p:cNvSpPr>
          <p:nvPr>
            <p:ph type="title" hasCustomPrompt="1"/>
          </p:nvPr>
        </p:nvSpPr>
        <p:spPr bwMode="gray"/>
        <p:txBody>
          <a:bodyPr vert="horz"/>
          <a:lstStyle>
            <a:lvl1pPr>
              <a:defRPr>
                <a:latin typeface="+mj-ea"/>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886054734"/>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基本版） コンテンツ両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4230664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コンテンツ プレースホルダー 2">
            <a:extLst>
              <a:ext uri="{FF2B5EF4-FFF2-40B4-BE49-F238E27FC236}">
                <a16:creationId xmlns:a16="http://schemas.microsoft.com/office/drawing/2014/main" id="{F0AA1F30-752C-8BCF-DBD1-6AFA3DE1DBED}"/>
              </a:ext>
            </a:extLst>
          </p:cNvPr>
          <p:cNvSpPr>
            <a:spLocks noGrp="1"/>
          </p:cNvSpPr>
          <p:nvPr>
            <p:ph sz="quarter" idx="20"/>
          </p:nvPr>
        </p:nvSpPr>
        <p:spPr>
          <a:xfrm>
            <a:off x="416496" y="1476000"/>
            <a:ext cx="4356000" cy="4826000"/>
          </a:xfrm>
        </p:spPr>
        <p:txBody>
          <a:bodyPr/>
          <a:lstStyle>
            <a:lvl1pPr>
              <a:defRPr>
                <a:latin typeface="+mj-ea"/>
                <a:ea typeface="+mj-ea"/>
              </a:defRPr>
            </a:lvl1pPr>
            <a:lvl2pPr>
              <a:defRPr>
                <a:latin typeface="+mj-ea"/>
                <a:ea typeface="+mj-ea"/>
              </a:defRPr>
            </a:lvl2pPr>
            <a:lvl3pPr>
              <a:defRPr>
                <a:latin typeface="+mj-ea"/>
                <a:ea typeface="+mj-ea"/>
              </a:defRPr>
            </a:lvl3pPr>
            <a:lvl4pPr>
              <a:defRPr>
                <a:latin typeface="+mj-ea"/>
                <a:ea typeface="+mj-ea"/>
              </a:defRPr>
            </a:lvl4pPr>
            <a:lvl5pPr>
              <a:defRPr>
                <a:latin typeface="+mj-ea"/>
                <a:ea typeface="+mj-ea"/>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9" name="コンテンツ プレースホルダー 2">
            <a:extLst>
              <a:ext uri="{FF2B5EF4-FFF2-40B4-BE49-F238E27FC236}">
                <a16:creationId xmlns:a16="http://schemas.microsoft.com/office/drawing/2014/main" id="{F3D52DF5-7F48-96CA-93F5-700CA4E467E9}"/>
              </a:ext>
            </a:extLst>
          </p:cNvPr>
          <p:cNvSpPr>
            <a:spLocks noGrp="1"/>
          </p:cNvSpPr>
          <p:nvPr>
            <p:ph sz="quarter" idx="21"/>
          </p:nvPr>
        </p:nvSpPr>
        <p:spPr>
          <a:xfrm>
            <a:off x="5150421" y="1476000"/>
            <a:ext cx="4356000" cy="4826000"/>
          </a:xfrm>
        </p:spPr>
        <p:txBody>
          <a:bodyPr/>
          <a:lstStyle>
            <a:lvl1pPr>
              <a:defRPr>
                <a:latin typeface="+mj-ea"/>
                <a:ea typeface="+mj-ea"/>
              </a:defRPr>
            </a:lvl1pPr>
            <a:lvl2pPr>
              <a:defRPr>
                <a:latin typeface="+mj-ea"/>
                <a:ea typeface="+mj-ea"/>
              </a:defRPr>
            </a:lvl2pPr>
            <a:lvl3pPr>
              <a:defRPr>
                <a:latin typeface="+mj-ea"/>
                <a:ea typeface="+mj-ea"/>
              </a:defRPr>
            </a:lvl3pPr>
            <a:lvl4pPr>
              <a:defRPr>
                <a:latin typeface="+mj-ea"/>
                <a:ea typeface="+mj-ea"/>
              </a:defRPr>
            </a:lvl4pPr>
            <a:lvl5pPr>
              <a:defRPr>
                <a:latin typeface="+mj-ea"/>
                <a:ea typeface="+mj-ea"/>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テキスト プレースホルダー 2">
            <a:extLst>
              <a:ext uri="{FF2B5EF4-FFF2-40B4-BE49-F238E27FC236}">
                <a16:creationId xmlns:a16="http://schemas.microsoft.com/office/drawing/2014/main" id="{A6A20739-5192-2F96-9DBA-FC7B7DAC5EE8}"/>
              </a:ext>
            </a:extLst>
          </p:cNvPr>
          <p:cNvSpPr>
            <a:spLocks noGrp="1"/>
          </p:cNvSpPr>
          <p:nvPr>
            <p:ph type="body" sz="quarter" idx="18" hasCustomPrompt="1"/>
          </p:nvPr>
        </p:nvSpPr>
        <p:spPr bwMode="gray">
          <a:xfrm>
            <a:off x="416496" y="5842800"/>
            <a:ext cx="9072000" cy="468000"/>
          </a:xfrm>
          <a:prstGeom prst="rect">
            <a:avLst/>
          </a:prstGeom>
        </p:spPr>
        <p:txBody>
          <a:bodyPr vert="horz" wrap="square" lIns="0" tIns="0" rIns="0" bIns="0" rtlCol="0" anchor="b">
            <a:noAutofit/>
          </a:bodyPr>
          <a:lstStyle>
            <a:lvl1pPr fontAlgn="ctr">
              <a:lnSpc>
                <a:spcPct val="100000"/>
              </a:lnSpc>
              <a:spcBef>
                <a:spcPts val="0"/>
              </a:spcBef>
              <a:defRPr lang="en-US" altLang="zh-CN" sz="1000" b="0" baseline="0" dirty="0">
                <a:solidFill>
                  <a:schemeClr val="tx1"/>
                </a:solidFill>
                <a:latin typeface="+mj-ea"/>
                <a:ea typeface="+mj-ea"/>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10" name="スライド番号プレースホルダ 9"/>
          <p:cNvSpPr>
            <a:spLocks noGrp="1"/>
          </p:cNvSpPr>
          <p:nvPr>
            <p:ph type="sldNum" sz="quarter" idx="13"/>
          </p:nvPr>
        </p:nvSpPr>
        <p:spPr bwMode="gray"/>
        <p:txBody>
          <a:bodyPr/>
          <a:lstStyle>
            <a:lvl1pPr>
              <a:defRPr baseline="0">
                <a:solidFill>
                  <a:schemeClr val="tx1"/>
                </a:solidFill>
                <a:latin typeface="+mj-ea"/>
                <a:ea typeface="+mj-ea"/>
                <a:cs typeface="+mn-cs"/>
                <a:sym typeface="+mn-lt"/>
              </a:defRPr>
            </a:lvl1pPr>
          </a:lstStyle>
          <a:p>
            <a:fld id="{A3EB1B23-9AF8-425B-BAD7-B9FA00F18833}" type="slidenum">
              <a:rPr lang="ja-JP" altLang="en-US" smtClean="0"/>
              <a:pPr/>
              <a:t>‹#›</a:t>
            </a:fld>
            <a:endParaRPr lang="ja-JP" altLang="en-US"/>
          </a:p>
        </p:txBody>
      </p:sp>
      <p:sp>
        <p:nvSpPr>
          <p:cNvPr id="11" name="フッター プレースホルダ 10"/>
          <p:cNvSpPr>
            <a:spLocks noGrp="1"/>
          </p:cNvSpPr>
          <p:nvPr>
            <p:ph type="ftr" sz="quarter" idx="14"/>
          </p:nvPr>
        </p:nvSpPr>
        <p:spPr bwMode="gray"/>
        <p:txBody>
          <a:bodyPr/>
          <a:lstStyle>
            <a:lvl1pPr>
              <a:defRPr baseline="0">
                <a:solidFill>
                  <a:schemeClr val="tx1"/>
                </a:solidFill>
                <a:latin typeface="+mj-ea"/>
                <a:ea typeface="+mj-ea"/>
                <a:cs typeface="+mn-cs"/>
                <a:sym typeface="+mn-lt"/>
              </a:defRPr>
            </a:lvl1pPr>
          </a:lstStyle>
          <a:p>
            <a:endParaRPr lang="ja-JP" altLang="en-US">
              <a:solidFill>
                <a:srgbClr val="000000"/>
              </a:solidFill>
            </a:endParaRPr>
          </a:p>
          <a:p>
            <a:r>
              <a:rPr lang="ja-JP" altLang="en-US">
                <a:solidFill>
                  <a:srgbClr val="000000"/>
                </a:solidFill>
              </a:rPr>
              <a:t> 令和６年度キングサーモンプロジェクト</a:t>
            </a:r>
            <a:r>
              <a:rPr lang="en-US" altLang="ja-JP">
                <a:solidFill>
                  <a:srgbClr val="000000"/>
                </a:solidFill>
              </a:rPr>
              <a:t>(</a:t>
            </a:r>
            <a:r>
              <a:rPr lang="ja-JP" altLang="en-US">
                <a:solidFill>
                  <a:srgbClr val="000000"/>
                </a:solidFill>
              </a:rPr>
              <a:t>海外都市課題解決コース</a:t>
            </a:r>
            <a:r>
              <a:rPr lang="en-US" altLang="ja-JP">
                <a:solidFill>
                  <a:srgbClr val="000000"/>
                </a:solidFill>
              </a:rPr>
              <a:t>)</a:t>
            </a:r>
            <a:r>
              <a:rPr lang="ja-JP" altLang="en-US">
                <a:solidFill>
                  <a:srgbClr val="000000"/>
                </a:solidFill>
              </a:rPr>
              <a:t>に係るプロモーター業務委託 </a:t>
            </a:r>
            <a:endParaRPr kumimoji="1" lang="en-GB" altLang="en-GB"/>
          </a:p>
        </p:txBody>
      </p:sp>
      <p:sp>
        <p:nvSpPr>
          <p:cNvPr id="3"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3"/>
                </a:solidFill>
                <a:latin typeface="+mj-ea"/>
                <a:ea typeface="+mj-ea"/>
                <a:cs typeface="+mn-cs"/>
                <a:sym typeface="+mn-lt"/>
              </a:defRPr>
            </a:lvl1pPr>
          </a:lstStyle>
          <a:p>
            <a:pPr lvl="0"/>
            <a:r>
              <a:rPr kumimoji="1" lang="ja-JP" altLang="en-US"/>
              <a:t>スライドタイトル</a:t>
            </a:r>
          </a:p>
        </p:txBody>
      </p:sp>
      <p:sp>
        <p:nvSpPr>
          <p:cNvPr id="5" name="テキスト プレースホルダー 2">
            <a:extLst>
              <a:ext uri="{FF2B5EF4-FFF2-40B4-BE49-F238E27FC236}">
                <a16:creationId xmlns:a16="http://schemas.microsoft.com/office/drawing/2014/main" id="{67C69F0D-BEE6-C90B-0FE1-B9DE17148280}"/>
              </a:ext>
            </a:extLst>
          </p:cNvPr>
          <p:cNvSpPr>
            <a:spLocks noGrp="1"/>
          </p:cNvSpPr>
          <p:nvPr>
            <p:ph type="body" sz="quarter" idx="17" hasCustomPrompt="1"/>
          </p:nvPr>
        </p:nvSpPr>
        <p:spPr bwMode="gray">
          <a:xfrm>
            <a:off x="5150421" y="1008000"/>
            <a:ext cx="4356000" cy="468000"/>
          </a:xfrm>
          <a:prstGeom prst="rect">
            <a:avLst/>
          </a:prstGeom>
        </p:spPr>
        <p:txBody>
          <a:bodyPr vert="horz" wrap="none" lIns="0" tIns="0" rIns="0" bIns="0" rtlCol="0" anchor="ctr">
            <a:noAutofit/>
          </a:bodyPr>
          <a:lstStyle>
            <a:lvl1pPr>
              <a:defRPr lang="en-US" altLang="zh-CN" sz="1600" b="1" baseline="0" dirty="0">
                <a:solidFill>
                  <a:schemeClr val="accent3"/>
                </a:solidFill>
                <a:latin typeface="+mj-ea"/>
                <a:ea typeface="+mj-ea"/>
              </a:defRPr>
            </a:lvl1pPr>
          </a:lstStyle>
          <a:p>
            <a:pPr lvl="0"/>
            <a:r>
              <a:rPr kumimoji="1" lang="ja-JP" altLang="en-US"/>
              <a:t>スライドタイトル</a:t>
            </a:r>
          </a:p>
        </p:txBody>
      </p:sp>
      <p:sp>
        <p:nvSpPr>
          <p:cNvPr id="2" name="タイトル 2"/>
          <p:cNvSpPr>
            <a:spLocks noGrp="1"/>
          </p:cNvSpPr>
          <p:nvPr>
            <p:ph type="title" hasCustomPrompt="1"/>
          </p:nvPr>
        </p:nvSpPr>
        <p:spPr bwMode="gray"/>
        <p:txBody>
          <a:bodyPr vert="horz"/>
          <a:lstStyle>
            <a:lvl1pPr>
              <a:defRPr>
                <a:latin typeface="+mj-ea"/>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784938550"/>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基本版） コンテンツ全面_レベル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8495532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j-ea"/>
                <a:ea typeface="+mj-ea"/>
                <a:cs typeface="+mn-cs"/>
                <a:sym typeface="+mn-lt"/>
              </a:defRPr>
            </a:lvl1pPr>
            <a:lvl2pPr marL="180000" indent="-180000">
              <a:lnSpc>
                <a:spcPct val="110000"/>
              </a:lnSpc>
              <a:spcBef>
                <a:spcPts val="600"/>
              </a:spcBef>
              <a:buFont typeface="Wingdings" pitchFamily="2" charset="2"/>
              <a:buChar char="n"/>
              <a:defRPr sz="1200" baseline="0">
                <a:latin typeface="+mj-ea"/>
                <a:ea typeface="+mj-ea"/>
                <a:cs typeface="+mn-cs"/>
                <a:sym typeface="+mn-lt"/>
              </a:defRPr>
            </a:lvl2pPr>
            <a:lvl3pPr marL="360000" indent="-180000">
              <a:lnSpc>
                <a:spcPct val="110000"/>
              </a:lnSpc>
              <a:spcBef>
                <a:spcPts val="600"/>
              </a:spcBef>
              <a:buFont typeface="Wingdings" pitchFamily="2" charset="2"/>
              <a:buChar char="Ø"/>
              <a:defRPr sz="1200" baseline="0">
                <a:latin typeface="+mj-ea"/>
                <a:ea typeface="+mj-ea"/>
                <a:cs typeface="+mn-cs"/>
                <a:sym typeface="+mn-lt"/>
              </a:defRPr>
            </a:lvl3pPr>
            <a:lvl4pPr marL="504000" indent="-144000">
              <a:lnSpc>
                <a:spcPct val="110000"/>
              </a:lnSpc>
              <a:spcBef>
                <a:spcPts val="600"/>
              </a:spcBef>
              <a:buFont typeface="Arial" pitchFamily="34" charset="0"/>
              <a:buChar char="•"/>
              <a:defRPr sz="1200" baseline="0">
                <a:latin typeface="+mj-ea"/>
                <a:ea typeface="+mj-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p:txBody>
          <a:bodyPr/>
          <a:lstStyle>
            <a:lvl1pPr>
              <a:defRPr baseline="0">
                <a:solidFill>
                  <a:schemeClr val="tx1"/>
                </a:solidFill>
                <a:latin typeface="+mj-ea"/>
                <a:ea typeface="+mj-ea"/>
                <a:cs typeface="+mn-cs"/>
                <a:sym typeface="+mn-lt"/>
              </a:defRPr>
            </a:lvl1pPr>
          </a:lstStyle>
          <a:p>
            <a:fld id="{543A0986-838B-4D2A-A95C-8CB1738263FE}" type="slidenum">
              <a:rPr lang="ja-JP" altLang="en-US" smtClean="0"/>
              <a:pPr/>
              <a:t>‹#›</a:t>
            </a:fld>
            <a:endParaRPr lang="ja-JP" altLang="en-US"/>
          </a:p>
        </p:txBody>
      </p:sp>
      <p:sp>
        <p:nvSpPr>
          <p:cNvPr id="10" name="フッター プレースホルダ 9"/>
          <p:cNvSpPr>
            <a:spLocks noGrp="1"/>
          </p:cNvSpPr>
          <p:nvPr>
            <p:ph type="ftr" sz="quarter" idx="11"/>
          </p:nvPr>
        </p:nvSpPr>
        <p:spPr bwMode="gray"/>
        <p:txBody>
          <a:bodyPr/>
          <a:lstStyle>
            <a:lvl1pPr>
              <a:defRPr baseline="0">
                <a:solidFill>
                  <a:schemeClr val="tx1"/>
                </a:solidFill>
                <a:latin typeface="+mj-ea"/>
                <a:ea typeface="+mj-ea"/>
                <a:cs typeface="+mn-cs"/>
                <a:sym typeface="+mn-lt"/>
              </a:defRPr>
            </a:lvl1pPr>
          </a:lstStyle>
          <a:p>
            <a:endParaRPr lang="ja-JP" altLang="en-US">
              <a:solidFill>
                <a:srgbClr val="000000"/>
              </a:solidFill>
            </a:endParaRPr>
          </a:p>
          <a:p>
            <a:r>
              <a:rPr lang="ja-JP" altLang="en-US">
                <a:solidFill>
                  <a:srgbClr val="000000"/>
                </a:solidFill>
              </a:rPr>
              <a:t> 令和６年度キングサーモンプロジェクト</a:t>
            </a:r>
            <a:r>
              <a:rPr lang="en-US" altLang="ja-JP">
                <a:solidFill>
                  <a:srgbClr val="000000"/>
                </a:solidFill>
              </a:rPr>
              <a:t>(</a:t>
            </a:r>
            <a:r>
              <a:rPr lang="ja-JP" altLang="en-US">
                <a:solidFill>
                  <a:srgbClr val="000000"/>
                </a:solidFill>
              </a:rPr>
              <a:t>海外都市課題解決コース</a:t>
            </a:r>
            <a:r>
              <a:rPr lang="en-US" altLang="ja-JP">
                <a:solidFill>
                  <a:srgbClr val="000000"/>
                </a:solidFill>
              </a:rPr>
              <a:t>)</a:t>
            </a:r>
            <a:r>
              <a:rPr lang="ja-JP" altLang="en-US">
                <a:solidFill>
                  <a:srgbClr val="000000"/>
                </a:solidFill>
              </a:rPr>
              <a:t>に係るプロモーター業務委託 </a:t>
            </a:r>
            <a:endParaRPr kumimoji="1" lang="en-GB" altLang="en-GB"/>
          </a:p>
        </p:txBody>
      </p:sp>
      <p:sp>
        <p:nvSpPr>
          <p:cNvPr id="4" name="テキスト プレースホルダー 2">
            <a:extLst>
              <a:ext uri="{FF2B5EF4-FFF2-40B4-BE49-F238E27FC236}">
                <a16:creationId xmlns:a16="http://schemas.microsoft.com/office/drawing/2014/main" id="{3A4CFDD9-6377-ACBD-7E9C-96B6C9E1DA2C}"/>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tx1"/>
                </a:solidFill>
                <a:latin typeface="+mj-ea"/>
                <a:ea typeface="+mj-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8"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square" anchor="ctr">
            <a:noAutofit/>
          </a:bodyPr>
          <a:lstStyle>
            <a:lvl1pPr>
              <a:lnSpc>
                <a:spcPct val="100000"/>
              </a:lnSpc>
              <a:spcBef>
                <a:spcPts val="0"/>
              </a:spcBef>
              <a:defRPr sz="1600" b="1" baseline="0">
                <a:solidFill>
                  <a:schemeClr val="accent3"/>
                </a:solidFill>
                <a:latin typeface="+mj-ea"/>
                <a:ea typeface="+mj-ea"/>
                <a:cs typeface="+mn-cs"/>
                <a:sym typeface="+mn-lt"/>
              </a:defRPr>
            </a:lvl1pPr>
          </a:lstStyle>
          <a:p>
            <a:pPr lvl="0"/>
            <a:r>
              <a:rPr kumimoji="1" lang="ja-JP" altLang="en-US"/>
              <a:t>スライドタイトル</a:t>
            </a:r>
          </a:p>
        </p:txBody>
      </p:sp>
      <p:sp>
        <p:nvSpPr>
          <p:cNvPr id="3" name="タイトル 2"/>
          <p:cNvSpPr>
            <a:spLocks noGrp="1"/>
          </p:cNvSpPr>
          <p:nvPr>
            <p:ph type="title" hasCustomPrompt="1"/>
          </p:nvPr>
        </p:nvSpPr>
        <p:spPr bwMode="gray"/>
        <p:txBody>
          <a:bodyPr vert="horz"/>
          <a:lstStyle>
            <a:lvl1pPr>
              <a:defRPr>
                <a:latin typeface="+mj-ea"/>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383826657"/>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9"/>
            </p:custDataLst>
            <p:extLst>
              <p:ext uri="{D42A27DB-BD31-4B8C-83A1-F6EECF244321}">
                <p14:modId xmlns:p14="http://schemas.microsoft.com/office/powerpoint/2010/main" val="29818675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0" imgW="563" imgH="564" progId="TCLayout.ActiveDocument.1">
                  <p:embed/>
                </p:oleObj>
              </mc:Choice>
              <mc:Fallback>
                <p:oleObj name="think-cell スライド" r:id="rId10" imgW="563" imgH="564" progId="TCLayout.ActiveDocument.1">
                  <p:embed/>
                  <p:pic>
                    <p:nvPicPr>
                      <p:cNvPr id="4" name="オブジェクト 3" hidden="1"/>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a:t>キーメッセージを入力（本スライドで一番伝えたいこと＜名詞止め・体言止め不可＞）</a:t>
            </a:r>
            <a:endParaRPr lang="en-US" noProof="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800">
                <a:solidFill>
                  <a:schemeClr val="tx1"/>
                </a:solidFill>
                <a:latin typeface="+mj-ea"/>
                <a:ea typeface="+mj-ea"/>
                <a:cs typeface="+mn-cs"/>
                <a:sym typeface="+mn-lt"/>
              </a:defRPr>
            </a:lvl1pPr>
          </a:lstStyle>
          <a:p>
            <a:endParaRPr lang="ja-JP" altLang="en-US">
              <a:solidFill>
                <a:srgbClr val="000000"/>
              </a:solidFill>
            </a:endParaRPr>
          </a:p>
          <a:p>
            <a:r>
              <a:rPr lang="ja-JP" altLang="en-US">
                <a:solidFill>
                  <a:srgbClr val="000000"/>
                </a:solidFill>
              </a:rPr>
              <a:t> 令和６年度キングサーモンプロジェクト</a:t>
            </a:r>
            <a:r>
              <a:rPr lang="en-US" altLang="ja-JP">
                <a:solidFill>
                  <a:srgbClr val="000000"/>
                </a:solidFill>
              </a:rPr>
              <a:t>(</a:t>
            </a:r>
            <a:r>
              <a:rPr lang="ja-JP" altLang="en-US">
                <a:solidFill>
                  <a:srgbClr val="000000"/>
                </a:solidFill>
              </a:rPr>
              <a:t>海外都市課題解決コース</a:t>
            </a:r>
            <a:r>
              <a:rPr lang="en-US" altLang="ja-JP">
                <a:solidFill>
                  <a:srgbClr val="000000"/>
                </a:solidFill>
              </a:rPr>
              <a:t>)</a:t>
            </a:r>
            <a:r>
              <a:rPr lang="ja-JP" altLang="en-US">
                <a:solidFill>
                  <a:srgbClr val="000000"/>
                </a:solidFill>
              </a:rPr>
              <a:t>に係るプロモーター業務委託 </a:t>
            </a:r>
            <a:endParaRPr kumimoji="1" lang="en-GB" altLang="en-GB"/>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j-ea"/>
                <a:ea typeface="+mj-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endParaRPr kumimoji="1" lang="en-US" altLang="ja-JP"/>
          </a:p>
          <a:p>
            <a:pPr lvl="2"/>
            <a:r>
              <a:rPr kumimoji="1" lang="ja-JP" altLang="en-US"/>
              <a:t>第 </a:t>
            </a:r>
            <a:r>
              <a:rPr kumimoji="1" lang="en-US" altLang="ja-JP"/>
              <a:t>2 </a:t>
            </a:r>
            <a:r>
              <a:rPr kumimoji="1" lang="ja-JP" altLang="en-US"/>
              <a:t>レベル</a:t>
            </a:r>
            <a:endParaRPr kumimoji="1" lang="en-US" altLang="ja-JP"/>
          </a:p>
          <a:p>
            <a:pPr lvl="3"/>
            <a:r>
              <a:rPr kumimoji="1" lang="ja-JP" altLang="en-US"/>
              <a:t>第 </a:t>
            </a:r>
            <a:r>
              <a:rPr kumimoji="1" lang="en-US" altLang="ja-JP"/>
              <a:t>3 </a:t>
            </a:r>
            <a:r>
              <a:rPr kumimoji="1" lang="ja-JP" altLang="en-US"/>
              <a:t>レベル</a:t>
            </a:r>
            <a:endParaRPr kumimoji="1" lang="en-US" altLang="ja-JP"/>
          </a:p>
        </p:txBody>
      </p:sp>
      <p:sp>
        <p:nvSpPr>
          <p:cNvPr id="5" name="日付プレースホルダー 4">
            <a:extLst>
              <a:ext uri="{FF2B5EF4-FFF2-40B4-BE49-F238E27FC236}">
                <a16:creationId xmlns:a16="http://schemas.microsoft.com/office/drawing/2014/main" id="{E4C0FFE5-9BDB-4F97-92E4-5E9243BDA74A}"/>
              </a:ext>
            </a:extLst>
          </p:cNvPr>
          <p:cNvSpPr>
            <a:spLocks noGrp="1"/>
          </p:cNvSpPr>
          <p:nvPr>
            <p:ph type="dt" sz="half" idx="2"/>
          </p:nvPr>
        </p:nvSpPr>
        <p:spPr bwMode="gray">
          <a:xfrm>
            <a:off x="4441642" y="6444000"/>
            <a:ext cx="1022717" cy="169277"/>
          </a:xfrm>
          <a:prstGeom prst="rect">
            <a:avLst/>
          </a:prstGeom>
        </p:spPr>
        <p:txBody>
          <a:bodyPr vert="horz" wrap="none" lIns="0" tIns="0" rIns="0" bIns="0" rtlCol="0" anchor="t" anchorCtr="0">
            <a:spAutoFit/>
          </a:bodyPr>
          <a:lstStyle>
            <a:lvl1pPr>
              <a:defRPr kumimoji="1" lang="en-US" altLang="ja-JP" sz="1100" smtClean="0">
                <a:solidFill>
                  <a:srgbClr val="75787B"/>
                </a:solidFill>
                <a:latin typeface="+mj-ea"/>
                <a:ea typeface="+mj-ea"/>
                <a:cs typeface="+mn-cs"/>
              </a:defRPr>
            </a:lvl1pPr>
          </a:lstStyle>
          <a:p>
            <a:pPr algn="ctr"/>
            <a:r>
              <a:rPr lang="en-US"/>
              <a:t>&lt; Confidential &gt;</a:t>
            </a:r>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11" r:id="rId2"/>
    <p:sldLayoutId id="2147483934" r:id="rId3"/>
    <p:sldLayoutId id="2147483936" r:id="rId4"/>
    <p:sldLayoutId id="2147483961" r:id="rId5"/>
    <p:sldLayoutId id="2147483938" r:id="rId6"/>
    <p:sldLayoutId id="2147483939" r:id="rId7"/>
  </p:sldLayoutIdLst>
  <p:hf hdr="0"/>
  <p:txStyles>
    <p:titleStyle>
      <a:lvl1pPr algn="l" defTabSz="990564" rtl="0" eaLnBrk="1" latinLnBrk="0" hangingPunct="1">
        <a:spcBef>
          <a:spcPct val="0"/>
        </a:spcBef>
        <a:buNone/>
        <a:defRPr kumimoji="1" sz="2000" b="1" kern="1200" baseline="0">
          <a:solidFill>
            <a:schemeClr val="tx1"/>
          </a:solidFill>
          <a:latin typeface="+mj-ea"/>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j-ea"/>
          <a:ea typeface="+mj-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j-ea"/>
          <a:ea typeface="+mj-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j-ea"/>
          <a:ea typeface="+mj-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j-ea"/>
          <a:ea typeface="+mj-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9" orient="horz" pos="3974">
          <p15:clr>
            <a:srgbClr val="A4A3A4"/>
          </p15:clr>
        </p15:guide>
        <p15:guide id="10" orient="horz" pos="4156">
          <p15:clr>
            <a:srgbClr val="A4A3A4"/>
          </p15:clr>
        </p15:guide>
        <p15:guide id="11" orient="horz" pos="4269">
          <p15:clr>
            <a:srgbClr val="A4A3A4"/>
          </p15:clr>
        </p15:guide>
        <p15:guide id="12" orient="horz" pos="935" userDrawn="1">
          <p15:clr>
            <a:srgbClr val="A4A3A4"/>
          </p15:clr>
        </p15:guide>
        <p15:guide id="14" orient="horz" pos="640" userDrawn="1">
          <p15:clr>
            <a:srgbClr val="A4A3A4"/>
          </p15:clr>
        </p15:guide>
        <p15:guide id="15" orient="horz" pos="96" userDrawn="1">
          <p15:clr>
            <a:srgbClr val="A4A3A4"/>
          </p15:clr>
        </p15:guide>
        <p15:guide id="17" orient="horz" pos="504" userDrawn="1">
          <p15:clr>
            <a:srgbClr val="A4A3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s://kingsalmon.metro.tokyo.lg.jp/overseas07/" TargetMode="Externa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4C09BC-4CD4-A0EA-29BB-16473174B926}"/>
              </a:ext>
            </a:extLst>
          </p:cNvPr>
          <p:cNvSpPr>
            <a:spLocks noGrp="1"/>
          </p:cNvSpPr>
          <p:nvPr>
            <p:ph type="sldNum" sz="quarter" idx="11"/>
          </p:nvPr>
        </p:nvSpPr>
        <p:spPr/>
        <p:txBody>
          <a:bodyPr/>
          <a:lstStyle/>
          <a:p>
            <a:fld id="{AA5FCFE5-FE56-4EF1-80A8-07776887C2A1}" type="slidenum">
              <a:rPr lang="ja-JP" altLang="en-US" smtClean="0"/>
              <a:pPr/>
              <a:t>1</a:t>
            </a:fld>
            <a:endParaRPr lang="ja-JP" altLang="en-US"/>
          </a:p>
        </p:txBody>
      </p:sp>
      <p:sp>
        <p:nvSpPr>
          <p:cNvPr id="6" name="タイトル 5">
            <a:extLst>
              <a:ext uri="{FF2B5EF4-FFF2-40B4-BE49-F238E27FC236}">
                <a16:creationId xmlns:a16="http://schemas.microsoft.com/office/drawing/2014/main" id="{7D4F1334-02E2-599D-8281-44693BEF78F8}"/>
              </a:ext>
            </a:extLst>
          </p:cNvPr>
          <p:cNvSpPr>
            <a:spLocks noGrp="1"/>
          </p:cNvSpPr>
          <p:nvPr>
            <p:ph type="title"/>
          </p:nvPr>
        </p:nvSpPr>
        <p:spPr/>
        <p:txBody>
          <a:bodyPr/>
          <a:lstStyle/>
          <a:p>
            <a:r>
              <a:rPr kumimoji="1" lang="en-US" altLang="ja-JP" dirty="0"/>
              <a:t>Application Form for King Salmon Project “Joint Project with Startups</a:t>
            </a:r>
            <a:r>
              <a:rPr lang="ja-JP" altLang="en-US" dirty="0"/>
              <a:t> </a:t>
            </a:r>
            <a:r>
              <a:rPr lang="en-US" altLang="ja-JP" dirty="0"/>
              <a:t>and</a:t>
            </a:r>
            <a:r>
              <a:rPr lang="ja-JP" altLang="en-US" dirty="0"/>
              <a:t> </a:t>
            </a:r>
            <a:r>
              <a:rPr lang="en-US" altLang="ja-JP" dirty="0"/>
              <a:t>Overseas Cities</a:t>
            </a:r>
            <a:endParaRPr kumimoji="1" lang="ja-JP" altLang="en-US" dirty="0"/>
          </a:p>
        </p:txBody>
      </p:sp>
      <p:sp>
        <p:nvSpPr>
          <p:cNvPr id="10" name="コンテンツ プレースホルダー 2">
            <a:extLst>
              <a:ext uri="{FF2B5EF4-FFF2-40B4-BE49-F238E27FC236}">
                <a16:creationId xmlns:a16="http://schemas.microsoft.com/office/drawing/2014/main" id="{6492D868-C562-26A5-3E6C-99E06C28134C}"/>
              </a:ext>
            </a:extLst>
          </p:cNvPr>
          <p:cNvSpPr txBox="1">
            <a:spLocks/>
          </p:cNvSpPr>
          <p:nvPr/>
        </p:nvSpPr>
        <p:spPr bwMode="auto">
          <a:xfrm>
            <a:off x="417000" y="1016000"/>
            <a:ext cx="9072000" cy="2593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fontAlgn="base">
              <a:lnSpc>
                <a:spcPct val="90000"/>
              </a:lnSpc>
              <a:spcBef>
                <a:spcPts val="1000"/>
              </a:spcBef>
              <a:spcAft>
                <a:spcPct val="0"/>
              </a:spcAft>
              <a:buFont typeface="Arial" panose="020B0604020202020204" pitchFamily="34" charset="0"/>
              <a:buNone/>
              <a:defRPr kumimoji="1" sz="2400" kern="1200">
                <a:solidFill>
                  <a:schemeClr val="tx1"/>
                </a:solidFill>
                <a:latin typeface="+mn-lt"/>
                <a:ea typeface="+mn-ea"/>
                <a:cs typeface="+mn-cs"/>
              </a:defRPr>
            </a:lvl1pPr>
            <a:lvl2pPr marL="457200" indent="0" algn="ctr" rtl="0" fontAlgn="base">
              <a:lnSpc>
                <a:spcPct val="90000"/>
              </a:lnSpc>
              <a:spcBef>
                <a:spcPts val="500"/>
              </a:spcBef>
              <a:spcAft>
                <a:spcPct val="0"/>
              </a:spcAft>
              <a:buFont typeface="Arial" panose="020B0604020202020204" pitchFamily="34" charset="0"/>
              <a:buNone/>
              <a:defRPr kumimoji="1" sz="2000" kern="1200">
                <a:solidFill>
                  <a:schemeClr val="tx1"/>
                </a:solidFill>
                <a:latin typeface="+mn-lt"/>
                <a:ea typeface="+mn-ea"/>
                <a:cs typeface="+mn-cs"/>
              </a:defRPr>
            </a:lvl2pPr>
            <a:lvl3pPr marL="914400" indent="0" algn="ctr" rtl="0" fontAlgn="base">
              <a:lnSpc>
                <a:spcPct val="90000"/>
              </a:lnSpc>
              <a:spcBef>
                <a:spcPts val="500"/>
              </a:spcBef>
              <a:spcAft>
                <a:spcPct val="0"/>
              </a:spcAft>
              <a:buFont typeface="Arial" panose="020B0604020202020204" pitchFamily="34" charset="0"/>
              <a:buNone/>
              <a:defRPr kumimoji="1" sz="1800" kern="1200">
                <a:solidFill>
                  <a:schemeClr val="tx1"/>
                </a:solidFill>
                <a:latin typeface="+mn-lt"/>
                <a:ea typeface="+mn-ea"/>
                <a:cs typeface="+mn-cs"/>
              </a:defRPr>
            </a:lvl3pPr>
            <a:lvl4pPr marL="1371600" indent="0" algn="ctr" rtl="0" fontAlgn="base">
              <a:lnSpc>
                <a:spcPct val="90000"/>
              </a:lnSpc>
              <a:spcBef>
                <a:spcPts val="500"/>
              </a:spcBef>
              <a:spcAft>
                <a:spcPct val="0"/>
              </a:spcAft>
              <a:buFont typeface="Arial" panose="020B0604020202020204" pitchFamily="34" charset="0"/>
              <a:buNone/>
              <a:defRPr kumimoji="1" sz="1600" kern="1200">
                <a:solidFill>
                  <a:schemeClr val="tx1"/>
                </a:solidFill>
                <a:latin typeface="+mn-lt"/>
                <a:ea typeface="+mn-ea"/>
                <a:cs typeface="+mn-cs"/>
              </a:defRPr>
            </a:lvl4pPr>
            <a:lvl5pPr marL="1828800" indent="0" algn="ctr" rtl="0" fontAlgn="base">
              <a:lnSpc>
                <a:spcPct val="90000"/>
              </a:lnSpc>
              <a:spcBef>
                <a:spcPts val="500"/>
              </a:spcBef>
              <a:spcAft>
                <a:spcPct val="0"/>
              </a:spcAft>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defTabSz="914400" eaLnBrk="1" hangingPunct="1">
              <a:lnSpc>
                <a:spcPct val="100000"/>
              </a:lnSpc>
              <a:spcBef>
                <a:spcPts val="600"/>
              </a:spcBef>
            </a:pPr>
            <a:r>
              <a:rPr lang="en-US" altLang="ja-JP" sz="1400" dirty="0">
                <a:solidFill>
                  <a:srgbClr val="FF0000"/>
                </a:solidFill>
                <a:latin typeface="+mj-lt"/>
                <a:ea typeface="+mj-ea"/>
                <a:cs typeface="Calibri Light" panose="020F0302020204030204" pitchFamily="34" charset="0"/>
              </a:rPr>
              <a:t>Thank you for your application for King Salmon Project “Joint Project with Startups and Overseas Cities”. </a:t>
            </a:r>
          </a:p>
          <a:p>
            <a:pPr algn="l" defTabSz="914400" eaLnBrk="1" hangingPunct="1">
              <a:lnSpc>
                <a:spcPct val="100000"/>
              </a:lnSpc>
              <a:spcBef>
                <a:spcPts val="600"/>
              </a:spcBef>
            </a:pPr>
            <a:r>
              <a:rPr lang="en-US" altLang="ja-JP" sz="1400" dirty="0">
                <a:solidFill>
                  <a:srgbClr val="FF0000"/>
                </a:solidFill>
                <a:latin typeface="+mj-lt"/>
                <a:ea typeface="+mj-ea"/>
                <a:cs typeface="Calibri Light" panose="020F0302020204030204" pitchFamily="34" charset="0"/>
              </a:rPr>
              <a:t>Read the following instructions and complete the application form.</a:t>
            </a:r>
          </a:p>
          <a:p>
            <a:pPr algn="l" defTabSz="914400" eaLnBrk="1" hangingPunct="1">
              <a:lnSpc>
                <a:spcPct val="100000"/>
              </a:lnSpc>
              <a:spcBef>
                <a:spcPts val="600"/>
              </a:spcBef>
            </a:pPr>
            <a:r>
              <a:rPr lang="en-US" altLang="ja-JP" sz="1400" b="1" dirty="0">
                <a:solidFill>
                  <a:srgbClr val="FF0000"/>
                </a:solidFill>
                <a:latin typeface="+mj-lt"/>
                <a:ea typeface="+mj-ea"/>
                <a:cs typeface="Calibri Light" panose="020F0302020204030204" pitchFamily="34" charset="0"/>
              </a:rPr>
              <a:t>Instructions</a:t>
            </a:r>
            <a:endParaRPr lang="ja-JP" altLang="en-US" sz="1400" b="1" dirty="0">
              <a:solidFill>
                <a:srgbClr val="FF0000"/>
              </a:solidFill>
              <a:latin typeface="+mj-lt"/>
              <a:ea typeface="+mj-ea"/>
              <a:cs typeface="Calibri Light" panose="020F0302020204030204" pitchFamily="34" charset="0"/>
            </a:endParaRPr>
          </a:p>
          <a:p>
            <a:pPr marL="285750" indent="-285750" algn="l" defTabSz="914400" eaLnBrk="1" hangingPunct="1">
              <a:lnSpc>
                <a:spcPct val="100000"/>
              </a:lnSpc>
              <a:spcBef>
                <a:spcPts val="600"/>
              </a:spcBef>
              <a:buFont typeface="Arial" panose="020B0604020202020204" pitchFamily="34" charset="0"/>
              <a:buChar char="•"/>
            </a:pPr>
            <a:r>
              <a:rPr lang="en-US" altLang="ja-JP" sz="1400" dirty="0">
                <a:solidFill>
                  <a:srgbClr val="FF0000"/>
                </a:solidFill>
                <a:latin typeface="+mj-lt"/>
                <a:ea typeface="+mj-ea"/>
                <a:cs typeface="Calibri Light" panose="020F0302020204030204" pitchFamily="34" charset="0"/>
              </a:rPr>
              <a:t>Select the city you would like to apply for, Jakarta or Malmo.</a:t>
            </a:r>
          </a:p>
          <a:p>
            <a:pPr marL="285750" indent="-285750" algn="l" defTabSz="914400" eaLnBrk="1" hangingPunct="1">
              <a:lnSpc>
                <a:spcPct val="100000"/>
              </a:lnSpc>
              <a:spcBef>
                <a:spcPts val="600"/>
              </a:spcBef>
              <a:buFont typeface="Arial" panose="020B0604020202020204" pitchFamily="34" charset="0"/>
              <a:buChar char="•"/>
            </a:pPr>
            <a:r>
              <a:rPr lang="en-US" altLang="ja-JP" sz="1400" dirty="0">
                <a:solidFill>
                  <a:srgbClr val="FF0000"/>
                </a:solidFill>
                <a:latin typeface="+mj-lt"/>
                <a:ea typeface="+mj-ea"/>
                <a:cs typeface="Calibri Light" panose="020F0302020204030204" pitchFamily="34" charset="0"/>
              </a:rPr>
              <a:t>Refer to the explanatory materials regarding to issues of the applying city to fill out the application form (Download the explanatory materials </a:t>
            </a:r>
            <a:r>
              <a:rPr lang="en-US" altLang="ja-JP" sz="1400" dirty="0">
                <a:solidFill>
                  <a:srgbClr val="FF0000"/>
                </a:solidFill>
                <a:latin typeface="+mj-lt"/>
                <a:ea typeface="+mj-ea"/>
                <a:cs typeface="Calibri Light" panose="020F0302020204030204" pitchFamily="34" charset="0"/>
                <a:hlinkClick r:id="rId2"/>
              </a:rPr>
              <a:t>https://kingsalmon.metro.tokyo.lg.jp/overseas07/</a:t>
            </a:r>
            <a:r>
              <a:rPr lang="en-US" altLang="ja-JP" sz="1400" dirty="0">
                <a:solidFill>
                  <a:srgbClr val="FF0000"/>
                </a:solidFill>
                <a:latin typeface="+mj-lt"/>
                <a:ea typeface="+mj-ea"/>
                <a:cs typeface="Calibri Light" panose="020F0302020204030204" pitchFamily="34" charset="0"/>
              </a:rPr>
              <a:t>)</a:t>
            </a:r>
          </a:p>
          <a:p>
            <a:pPr marL="285750" indent="-285750" algn="l" defTabSz="914400" eaLnBrk="1" hangingPunct="1">
              <a:lnSpc>
                <a:spcPct val="100000"/>
              </a:lnSpc>
              <a:spcBef>
                <a:spcPts val="600"/>
              </a:spcBef>
              <a:buFont typeface="Arial" panose="020B0604020202020204" pitchFamily="34" charset="0"/>
              <a:buChar char="•"/>
            </a:pPr>
            <a:r>
              <a:rPr lang="en-US" altLang="ja-JP" sz="1400" b="1" dirty="0">
                <a:solidFill>
                  <a:srgbClr val="FF0000"/>
                </a:solidFill>
                <a:latin typeface="+mj-lt"/>
                <a:ea typeface="+mj-ea"/>
                <a:cs typeface="Calibri Light" panose="020F0302020204030204" pitchFamily="34" charset="0"/>
              </a:rPr>
              <a:t>DO NOT </a:t>
            </a:r>
            <a:r>
              <a:rPr lang="en-US" altLang="ja-JP" sz="1400" dirty="0">
                <a:solidFill>
                  <a:srgbClr val="FF0000"/>
                </a:solidFill>
                <a:latin typeface="+mj-lt"/>
                <a:ea typeface="+mj-ea"/>
                <a:cs typeface="Calibri Light" panose="020F0302020204030204" pitchFamily="34" charset="0"/>
              </a:rPr>
              <a:t>exceed the page limit and submit the application form more</a:t>
            </a:r>
            <a:r>
              <a:rPr lang="ja-JP" altLang="en-US" sz="1400" dirty="0">
                <a:solidFill>
                  <a:srgbClr val="FF0000"/>
                </a:solidFill>
                <a:latin typeface="+mj-lt"/>
                <a:ea typeface="+mj-ea"/>
                <a:cs typeface="Calibri Light" panose="020F0302020204030204" pitchFamily="34" charset="0"/>
              </a:rPr>
              <a:t> </a:t>
            </a:r>
            <a:r>
              <a:rPr lang="en-US" altLang="ja-JP" sz="1400" dirty="0">
                <a:solidFill>
                  <a:srgbClr val="FF0000"/>
                </a:solidFill>
                <a:latin typeface="+mj-lt"/>
                <a:ea typeface="+mj-ea"/>
                <a:cs typeface="Calibri Light" panose="020F0302020204030204" pitchFamily="34" charset="0"/>
              </a:rPr>
              <a:t>than 15 pages, excluding the "Prerequisite Information Section".</a:t>
            </a:r>
          </a:p>
          <a:p>
            <a:pPr marL="285750" indent="-285750" algn="l" defTabSz="914400" eaLnBrk="1" hangingPunct="1">
              <a:lnSpc>
                <a:spcPct val="100000"/>
              </a:lnSpc>
              <a:spcBef>
                <a:spcPts val="600"/>
              </a:spcBef>
              <a:buFont typeface="Arial" panose="020B0604020202020204" pitchFamily="34" charset="0"/>
              <a:buChar char="•"/>
            </a:pPr>
            <a:r>
              <a:rPr lang="en-US" altLang="ja-JP" sz="1400" dirty="0">
                <a:solidFill>
                  <a:srgbClr val="FF0000"/>
                </a:solidFill>
                <a:latin typeface="+mj-lt"/>
                <a:ea typeface="+mj-ea"/>
                <a:cs typeface="Calibri Light" panose="020F0302020204030204" pitchFamily="34" charset="0"/>
              </a:rPr>
              <a:t>Submit the application form via e-mail with the attached application form less than 10 MB in file size.</a:t>
            </a:r>
          </a:p>
          <a:p>
            <a:pPr algn="l" defTabSz="914400" eaLnBrk="1" hangingPunct="1">
              <a:lnSpc>
                <a:spcPct val="100000"/>
              </a:lnSpc>
              <a:spcBef>
                <a:spcPts val="600"/>
              </a:spcBef>
            </a:pPr>
            <a:r>
              <a:rPr lang="en-US" altLang="ja-JP" sz="1400" b="1" dirty="0">
                <a:solidFill>
                  <a:srgbClr val="FF0000"/>
                </a:solidFill>
                <a:latin typeface="+mj-lt"/>
                <a:ea typeface="+mj-ea"/>
                <a:cs typeface="Calibri Light" panose="020F0302020204030204" pitchFamily="34" charset="0"/>
              </a:rPr>
              <a:t>Important Notes</a:t>
            </a:r>
          </a:p>
          <a:p>
            <a:pPr marL="285750" indent="-285750" algn="l" defTabSz="914400" eaLnBrk="1" hangingPunct="1">
              <a:lnSpc>
                <a:spcPct val="100000"/>
              </a:lnSpc>
              <a:spcBef>
                <a:spcPts val="600"/>
              </a:spcBef>
              <a:buFont typeface="Arial" panose="020B0604020202020204" pitchFamily="34" charset="0"/>
              <a:buChar char="•"/>
            </a:pPr>
            <a:r>
              <a:rPr lang="en-US" altLang="ja-JP" sz="1400" dirty="0">
                <a:solidFill>
                  <a:srgbClr val="FF0000"/>
                </a:solidFill>
                <a:latin typeface="+mj-lt"/>
                <a:ea typeface="+mj-ea"/>
                <a:cs typeface="Calibri Light" panose="020F0302020204030204" pitchFamily="34" charset="0"/>
              </a:rPr>
              <a:t>The project promoter, Deloitte Tohmatsu Consulting LLC, may contact you for confirmation.</a:t>
            </a:r>
            <a:endParaRPr lang="ja-JP" altLang="en-US" sz="1400" dirty="0">
              <a:solidFill>
                <a:srgbClr val="FF0000"/>
              </a:solidFill>
              <a:latin typeface="+mj-lt"/>
              <a:ea typeface="+mj-ea"/>
              <a:cs typeface="Calibri Light" panose="020F0302020204030204" pitchFamily="34" charset="0"/>
            </a:endParaRPr>
          </a:p>
          <a:p>
            <a:pPr marL="285750" indent="-285750" algn="l" defTabSz="914400" eaLnBrk="1" hangingPunct="1">
              <a:lnSpc>
                <a:spcPct val="100000"/>
              </a:lnSpc>
              <a:spcBef>
                <a:spcPts val="600"/>
              </a:spcBef>
              <a:buFont typeface="Arial" panose="020B0604020202020204" pitchFamily="34" charset="0"/>
              <a:buChar char="•"/>
            </a:pPr>
            <a:r>
              <a:rPr lang="en-US" altLang="ja-JP" sz="1400" dirty="0">
                <a:solidFill>
                  <a:srgbClr val="FF0000"/>
                </a:solidFill>
                <a:latin typeface="+mj-lt"/>
                <a:ea typeface="+mj-ea"/>
                <a:cs typeface="Calibri Light" panose="020F0302020204030204" pitchFamily="34" charset="0"/>
              </a:rPr>
              <a:t>Additional information may be required for the screening process.</a:t>
            </a:r>
            <a:endParaRPr lang="ja-JP" altLang="en-US" sz="1400" dirty="0">
              <a:solidFill>
                <a:srgbClr val="FF0000"/>
              </a:solidFill>
              <a:latin typeface="+mj-lt"/>
              <a:ea typeface="+mj-ea"/>
              <a:cs typeface="Calibri Light" panose="020F0302020204030204" pitchFamily="34" charset="0"/>
            </a:endParaRPr>
          </a:p>
          <a:p>
            <a:pPr marL="285750" indent="-285750" algn="l" defTabSz="914400" eaLnBrk="1" hangingPunct="1">
              <a:lnSpc>
                <a:spcPct val="100000"/>
              </a:lnSpc>
              <a:spcBef>
                <a:spcPts val="600"/>
              </a:spcBef>
              <a:buFont typeface="Arial" panose="020B0604020202020204" pitchFamily="34" charset="0"/>
              <a:buChar char="•"/>
            </a:pPr>
            <a:r>
              <a:rPr lang="en-US" altLang="ja-JP" sz="1400" dirty="0">
                <a:solidFill>
                  <a:srgbClr val="FF0000"/>
                </a:solidFill>
                <a:latin typeface="+mj-lt"/>
                <a:ea typeface="+mj-ea"/>
                <a:cs typeface="Calibri Light" panose="020F0302020204030204" pitchFamily="34" charset="0"/>
              </a:rPr>
              <a:t>The submitted application form will not be used for any purpose other than the screening process.</a:t>
            </a:r>
          </a:p>
        </p:txBody>
      </p:sp>
      <p:graphicFrame>
        <p:nvGraphicFramePr>
          <p:cNvPr id="18" name="表 4">
            <a:extLst>
              <a:ext uri="{FF2B5EF4-FFF2-40B4-BE49-F238E27FC236}">
                <a16:creationId xmlns:a16="http://schemas.microsoft.com/office/drawing/2014/main" id="{7D540B22-5C17-93AA-AED3-EDE9835B997D}"/>
              </a:ext>
            </a:extLst>
          </p:cNvPr>
          <p:cNvGraphicFramePr>
            <a:graphicFrameLocks noGrp="1"/>
          </p:cNvGraphicFramePr>
          <p:nvPr>
            <p:extLst>
              <p:ext uri="{D42A27DB-BD31-4B8C-83A1-F6EECF244321}">
                <p14:modId xmlns:p14="http://schemas.microsoft.com/office/powerpoint/2010/main" val="1673005850"/>
              </p:ext>
            </p:extLst>
          </p:nvPr>
        </p:nvGraphicFramePr>
        <p:xfrm>
          <a:off x="417000" y="4701900"/>
          <a:ext cx="9073075" cy="1620000"/>
        </p:xfrm>
        <a:graphic>
          <a:graphicData uri="http://schemas.openxmlformats.org/drawingml/2006/table">
            <a:tbl>
              <a:tblPr>
                <a:tableStyleId>{5C22544A-7EE6-4342-B048-85BDC9FD1C3A}</a:tableStyleId>
              </a:tblPr>
              <a:tblGrid>
                <a:gridCol w="4373209">
                  <a:extLst>
                    <a:ext uri="{9D8B030D-6E8A-4147-A177-3AD203B41FA5}">
                      <a16:colId xmlns:a16="http://schemas.microsoft.com/office/drawing/2014/main" val="993115417"/>
                    </a:ext>
                  </a:extLst>
                </a:gridCol>
                <a:gridCol w="4699866">
                  <a:extLst>
                    <a:ext uri="{9D8B030D-6E8A-4147-A177-3AD203B41FA5}">
                      <a16:colId xmlns:a16="http://schemas.microsoft.com/office/drawing/2014/main" val="2234955696"/>
                    </a:ext>
                  </a:extLst>
                </a:gridCol>
              </a:tblGrid>
              <a:tr h="612000">
                <a:tc>
                  <a:txBody>
                    <a:bodyPr/>
                    <a:lstStyle/>
                    <a:p>
                      <a:pPr marL="133350" indent="-133350" algn="just">
                        <a:lnSpc>
                          <a:spcPts val="1800"/>
                        </a:lnSpc>
                        <a:spcAft>
                          <a:spcPts val="0"/>
                        </a:spcAft>
                      </a:pPr>
                      <a:r>
                        <a:rPr kumimoji="1" lang="en-US" altLang="ja-JP" sz="1200" b="1" kern="1200" dirty="0">
                          <a:solidFill>
                            <a:schemeClr val="tx1"/>
                          </a:solidFill>
                          <a:effectLst/>
                          <a:latin typeface="+mj-lt"/>
                          <a:ea typeface="+mj-ea"/>
                          <a:cs typeface="Calibri Light" panose="020F0302020204030204" pitchFamily="34" charset="0"/>
                        </a:rPr>
                        <a:t>Circle the overseas city you are applying for </a:t>
                      </a:r>
                      <a:endParaRPr kumimoji="1" lang="ja-JP" altLang="en-US" sz="1200" b="1" kern="1200" dirty="0">
                        <a:solidFill>
                          <a:schemeClr val="tx1"/>
                        </a:solidFill>
                        <a:effectLst/>
                        <a:latin typeface="+mj-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47872112"/>
                  </a:ext>
                </a:extLst>
              </a:tr>
              <a:tr h="1008000">
                <a:tc>
                  <a:txBody>
                    <a:bodyPr/>
                    <a:lstStyle/>
                    <a:p>
                      <a:pPr marL="0" indent="0" algn="just">
                        <a:lnSpc>
                          <a:spcPts val="1800"/>
                        </a:lnSpc>
                        <a:spcAft>
                          <a:spcPts val="0"/>
                        </a:spcAft>
                      </a:pPr>
                      <a:r>
                        <a:rPr kumimoji="1" lang="en-US" altLang="ja-JP" sz="1200" b="1" kern="1200" dirty="0">
                          <a:solidFill>
                            <a:schemeClr val="tx1"/>
                          </a:solidFill>
                          <a:effectLst/>
                          <a:latin typeface="+mj-lt"/>
                          <a:ea typeface="+mj-ea"/>
                          <a:cs typeface="Calibri Light" panose="020F0302020204030204" pitchFamily="34" charset="0"/>
                        </a:rPr>
                        <a:t>Circle your availability to visit the applying overseas city to deliver a pitch during the following duration (local time)</a:t>
                      </a:r>
                    </a:p>
                    <a:p>
                      <a:pPr marL="171450" indent="-171450" algn="just">
                        <a:lnSpc>
                          <a:spcPts val="1800"/>
                        </a:lnSpc>
                        <a:spcAft>
                          <a:spcPts val="0"/>
                        </a:spcAft>
                        <a:buFont typeface="Arial" panose="020B0604020202020204" pitchFamily="34" charset="0"/>
                        <a:buChar char="•"/>
                      </a:pPr>
                      <a:r>
                        <a:rPr kumimoji="1" lang="en-US" altLang="ja-JP" sz="1200" b="1" kern="1200" dirty="0">
                          <a:solidFill>
                            <a:schemeClr val="tx1"/>
                          </a:solidFill>
                          <a:effectLst/>
                          <a:latin typeface="+mj-lt"/>
                          <a:ea typeface="+mj-ea"/>
                          <a:cs typeface="Calibri Light" panose="020F0302020204030204" pitchFamily="34" charset="0"/>
                        </a:rPr>
                        <a:t>DKI Jakarta: Monday, Aug 4</a:t>
                      </a:r>
                      <a:r>
                        <a:rPr kumimoji="1" lang="en-US" altLang="ja-JP" sz="1200" b="1" kern="1200" baseline="30000" dirty="0">
                          <a:solidFill>
                            <a:schemeClr val="tx1"/>
                          </a:solidFill>
                          <a:effectLst/>
                          <a:latin typeface="+mj-lt"/>
                          <a:ea typeface="+mj-ea"/>
                          <a:cs typeface="Calibri Light" panose="020F0302020204030204" pitchFamily="34" charset="0"/>
                        </a:rPr>
                        <a:t>th</a:t>
                      </a:r>
                      <a:r>
                        <a:rPr kumimoji="1" lang="en-US" altLang="ja-JP" sz="1200" b="1" kern="1200" dirty="0">
                          <a:solidFill>
                            <a:schemeClr val="tx1"/>
                          </a:solidFill>
                          <a:effectLst/>
                          <a:latin typeface="+mj-lt"/>
                          <a:ea typeface="+mj-ea"/>
                          <a:cs typeface="Calibri Light" panose="020F0302020204030204" pitchFamily="34" charset="0"/>
                        </a:rPr>
                        <a:t> – Friday, Aug 8</a:t>
                      </a:r>
                      <a:r>
                        <a:rPr kumimoji="1" lang="en-US" altLang="ja-JP" sz="1200" b="1" kern="1200" baseline="30000" dirty="0">
                          <a:solidFill>
                            <a:schemeClr val="tx1"/>
                          </a:solidFill>
                          <a:effectLst/>
                          <a:latin typeface="+mn-lt"/>
                          <a:ea typeface="+mn-ea"/>
                          <a:cs typeface="Calibri Light" panose="020F0302020204030204" pitchFamily="34" charset="0"/>
                        </a:rPr>
                        <a:t>th</a:t>
                      </a:r>
                      <a:r>
                        <a:rPr kumimoji="1" lang="en-US" altLang="ja-JP" sz="1200" b="1" kern="1200" dirty="0">
                          <a:solidFill>
                            <a:schemeClr val="tx1"/>
                          </a:solidFill>
                          <a:effectLst/>
                          <a:latin typeface="+mj-lt"/>
                          <a:ea typeface="+mj-ea"/>
                          <a:cs typeface="Calibri Light" panose="020F0302020204030204" pitchFamily="34" charset="0"/>
                        </a:rPr>
                        <a:t>, 2025</a:t>
                      </a:r>
                    </a:p>
                    <a:p>
                      <a:pPr marL="171450" indent="-171450" algn="just">
                        <a:lnSpc>
                          <a:spcPts val="1800"/>
                        </a:lnSpc>
                        <a:spcAft>
                          <a:spcPts val="0"/>
                        </a:spcAft>
                        <a:buFont typeface="Arial" panose="020B0604020202020204" pitchFamily="34" charset="0"/>
                        <a:buChar char="•"/>
                      </a:pPr>
                      <a:r>
                        <a:rPr kumimoji="1" lang="en-US" altLang="ja-JP" sz="1200" b="1" kern="1200" dirty="0">
                          <a:solidFill>
                            <a:schemeClr val="tx1"/>
                          </a:solidFill>
                          <a:effectLst/>
                          <a:latin typeface="+mj-lt"/>
                          <a:ea typeface="+mj-ea"/>
                          <a:cs typeface="Calibri Light" panose="020F0302020204030204" pitchFamily="34" charset="0"/>
                        </a:rPr>
                        <a:t>City of Malmo: Monday, Aug 25</a:t>
                      </a:r>
                      <a:r>
                        <a:rPr kumimoji="1" lang="en-US" altLang="ja-JP" sz="1200" b="1" kern="1200" baseline="30000" dirty="0">
                          <a:solidFill>
                            <a:schemeClr val="tx1"/>
                          </a:solidFill>
                          <a:effectLst/>
                          <a:latin typeface="+mn-lt"/>
                          <a:ea typeface="+mn-ea"/>
                          <a:cs typeface="Calibri Light" panose="020F0302020204030204" pitchFamily="34" charset="0"/>
                        </a:rPr>
                        <a:t>th</a:t>
                      </a:r>
                      <a:r>
                        <a:rPr kumimoji="1" lang="en-US" altLang="ja-JP" sz="1200" b="1" kern="1200" dirty="0">
                          <a:solidFill>
                            <a:schemeClr val="tx1"/>
                          </a:solidFill>
                          <a:effectLst/>
                          <a:latin typeface="+mn-lt"/>
                          <a:ea typeface="+mn-ea"/>
                          <a:cs typeface="Calibri Light" panose="020F0302020204030204" pitchFamily="34" charset="0"/>
                        </a:rPr>
                        <a:t> – </a:t>
                      </a:r>
                      <a:r>
                        <a:rPr kumimoji="1" lang="en-US" altLang="ja-JP" sz="1200" b="1" kern="1200" dirty="0">
                          <a:solidFill>
                            <a:schemeClr val="tx1"/>
                          </a:solidFill>
                          <a:effectLst/>
                          <a:latin typeface="+mj-lt"/>
                          <a:ea typeface="+mj-ea"/>
                          <a:cs typeface="Calibri Light" panose="020F0302020204030204" pitchFamily="34" charset="0"/>
                        </a:rPr>
                        <a:t>Friday, Aug 29</a:t>
                      </a:r>
                      <a:r>
                        <a:rPr kumimoji="1" lang="en-US" altLang="ja-JP" sz="1200" b="1" kern="1200" baseline="30000" dirty="0">
                          <a:solidFill>
                            <a:schemeClr val="tx1"/>
                          </a:solidFill>
                          <a:effectLst/>
                          <a:latin typeface="+mn-lt"/>
                          <a:ea typeface="+mn-ea"/>
                          <a:cs typeface="Calibri Light" panose="020F0302020204030204" pitchFamily="34" charset="0"/>
                        </a:rPr>
                        <a:t>th</a:t>
                      </a:r>
                      <a:r>
                        <a:rPr kumimoji="1" lang="en-US" altLang="ja-JP" sz="1200" b="1" kern="1200" dirty="0">
                          <a:solidFill>
                            <a:schemeClr val="tx1"/>
                          </a:solidFill>
                          <a:effectLst/>
                          <a:latin typeface="+mj-lt"/>
                          <a:ea typeface="+mj-ea"/>
                          <a:cs typeface="Calibri Light" panose="020F0302020204030204" pitchFamily="34" charset="0"/>
                        </a:rPr>
                        <a:t>, 2025</a:t>
                      </a: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44938199"/>
                  </a:ext>
                </a:extLst>
              </a:tr>
            </a:tbl>
          </a:graphicData>
        </a:graphic>
      </p:graphicFrame>
      <p:sp>
        <p:nvSpPr>
          <p:cNvPr id="13" name="正方形/長方形 12">
            <a:extLst>
              <a:ext uri="{FF2B5EF4-FFF2-40B4-BE49-F238E27FC236}">
                <a16:creationId xmlns:a16="http://schemas.microsoft.com/office/drawing/2014/main" id="{366CD8D2-1FF8-0305-0429-097E1E44A969}"/>
              </a:ext>
            </a:extLst>
          </p:cNvPr>
          <p:cNvSpPr/>
          <p:nvPr/>
        </p:nvSpPr>
        <p:spPr bwMode="gray">
          <a:xfrm>
            <a:off x="5089302" y="4785013"/>
            <a:ext cx="1622935" cy="43262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1" dirty="0">
                <a:solidFill>
                  <a:prstClr val="black"/>
                </a:solidFill>
                <a:latin typeface="+mn-lt"/>
                <a:cs typeface="+mn-cs"/>
              </a:rPr>
              <a:t>DKI Jakarta</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1" i="0" u="none" strike="noStrike" kern="1200" cap="none" spc="0" normalizeH="0" baseline="0" noProof="0" dirty="0">
                <a:ln>
                  <a:noFill/>
                </a:ln>
                <a:solidFill>
                  <a:prstClr val="black"/>
                </a:solidFill>
                <a:effectLst/>
                <a:uLnTx/>
                <a:uFillTx/>
                <a:latin typeface="+mn-lt"/>
                <a:ea typeface="+mn-ea"/>
                <a:cs typeface="+mn-cs"/>
              </a:rPr>
              <a:t>(Republic of Indonesia)</a:t>
            </a:r>
            <a:endParaRPr kumimoji="1" lang="ja-JP" altLang="en-US" sz="1200" b="1" i="0" u="none" strike="noStrike" kern="1200" cap="none" spc="0" normalizeH="0" baseline="0" noProof="0" dirty="0">
              <a:ln>
                <a:noFill/>
              </a:ln>
              <a:solidFill>
                <a:prstClr val="black"/>
              </a:solidFill>
              <a:effectLst/>
              <a:uLnTx/>
              <a:uFillTx/>
              <a:latin typeface="+mn-lt"/>
              <a:ea typeface="+mn-ea"/>
              <a:cs typeface="+mn-cs"/>
            </a:endParaRPr>
          </a:p>
        </p:txBody>
      </p:sp>
      <p:sp>
        <p:nvSpPr>
          <p:cNvPr id="14" name="正方形/長方形 13">
            <a:extLst>
              <a:ext uri="{FF2B5EF4-FFF2-40B4-BE49-F238E27FC236}">
                <a16:creationId xmlns:a16="http://schemas.microsoft.com/office/drawing/2014/main" id="{BEB5025A-9599-D9FD-F5AF-B4A36CFF1C38}"/>
              </a:ext>
            </a:extLst>
          </p:cNvPr>
          <p:cNvSpPr/>
          <p:nvPr/>
        </p:nvSpPr>
        <p:spPr bwMode="gray">
          <a:xfrm>
            <a:off x="7520959" y="4785013"/>
            <a:ext cx="1622935" cy="43262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1" i="0" u="none" strike="noStrike" kern="1200" cap="none" spc="0" normalizeH="0" baseline="0" noProof="0" dirty="0">
                <a:ln>
                  <a:noFill/>
                </a:ln>
                <a:solidFill>
                  <a:prstClr val="black"/>
                </a:solidFill>
                <a:effectLst/>
                <a:uLnTx/>
                <a:uFillTx/>
                <a:latin typeface="+mn-lt"/>
                <a:ea typeface="+mn-ea"/>
                <a:cs typeface="+mn-cs"/>
              </a:rPr>
              <a:t>City of Malmo</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1" i="0" u="none" strike="noStrike" kern="1200" cap="none" spc="0" normalizeH="0" baseline="0" noProof="0" dirty="0">
                <a:ln>
                  <a:noFill/>
                </a:ln>
                <a:solidFill>
                  <a:prstClr val="black"/>
                </a:solidFill>
                <a:effectLst/>
                <a:uLnTx/>
                <a:uFillTx/>
                <a:latin typeface="+mn-lt"/>
                <a:ea typeface="+mn-ea"/>
                <a:cs typeface="+mn-cs"/>
              </a:rPr>
              <a:t>(Kingdom of Sweden)</a:t>
            </a:r>
            <a:endParaRPr kumimoji="1" lang="ja-JP" altLang="en-US" sz="1200" b="1" i="0" u="none" strike="noStrike" kern="1200" cap="none" spc="0" normalizeH="0" baseline="0" noProof="0" dirty="0">
              <a:ln>
                <a:noFill/>
              </a:ln>
              <a:solidFill>
                <a:prstClr val="black"/>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EF86E924-EBE5-3D81-39F3-446EA9D5EF06}"/>
              </a:ext>
            </a:extLst>
          </p:cNvPr>
          <p:cNvSpPr/>
          <p:nvPr/>
        </p:nvSpPr>
        <p:spPr bwMode="gray">
          <a:xfrm>
            <a:off x="5089302" y="5601815"/>
            <a:ext cx="1622935" cy="43262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1" dirty="0">
                <a:solidFill>
                  <a:prstClr val="black"/>
                </a:solidFill>
                <a:latin typeface="+mn-lt"/>
                <a:cs typeface="+mn-cs"/>
              </a:rPr>
              <a:t>Yes</a:t>
            </a:r>
            <a:endParaRPr kumimoji="1" lang="ja-JP" altLang="en-US" sz="1200" b="1" i="0" u="none" strike="noStrike" kern="1200" cap="none" spc="0" normalizeH="0" baseline="0" noProof="0" dirty="0">
              <a:ln>
                <a:noFill/>
              </a:ln>
              <a:solidFill>
                <a:prstClr val="black"/>
              </a:solidFill>
              <a:effectLst/>
              <a:uLnTx/>
              <a:uFillTx/>
              <a:latin typeface="+mn-lt"/>
              <a:ea typeface="+mn-ea"/>
              <a:cs typeface="+mn-cs"/>
            </a:endParaRPr>
          </a:p>
        </p:txBody>
      </p:sp>
      <p:sp>
        <p:nvSpPr>
          <p:cNvPr id="20" name="正方形/長方形 19">
            <a:extLst>
              <a:ext uri="{FF2B5EF4-FFF2-40B4-BE49-F238E27FC236}">
                <a16:creationId xmlns:a16="http://schemas.microsoft.com/office/drawing/2014/main" id="{33C3794E-4F9E-3164-58E8-00CB6D847A0F}"/>
              </a:ext>
            </a:extLst>
          </p:cNvPr>
          <p:cNvSpPr/>
          <p:nvPr/>
        </p:nvSpPr>
        <p:spPr bwMode="gray">
          <a:xfrm>
            <a:off x="7520959" y="5601815"/>
            <a:ext cx="1622935" cy="43262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1" dirty="0">
                <a:solidFill>
                  <a:prstClr val="black"/>
                </a:solidFill>
                <a:latin typeface="+mn-lt"/>
                <a:cs typeface="+mn-cs"/>
              </a:rPr>
              <a:t>No</a:t>
            </a:r>
            <a:endParaRPr kumimoji="1" lang="ja-JP" altLang="en-US" sz="1200" b="1" i="0" u="none" strike="noStrike" kern="1200" cap="none" spc="0" normalizeH="0" baseline="0" noProof="0" dirty="0">
              <a:ln>
                <a:noFill/>
              </a:ln>
              <a:solidFill>
                <a:prstClr val="black"/>
              </a:solidFill>
              <a:effectLst/>
              <a:uLnTx/>
              <a:uFillTx/>
              <a:latin typeface="+mn-lt"/>
              <a:ea typeface="+mn-ea"/>
              <a:cs typeface="+mn-cs"/>
            </a:endParaRPr>
          </a:p>
        </p:txBody>
      </p:sp>
      <p:sp>
        <p:nvSpPr>
          <p:cNvPr id="21" name="楕円 20">
            <a:extLst>
              <a:ext uri="{FF2B5EF4-FFF2-40B4-BE49-F238E27FC236}">
                <a16:creationId xmlns:a16="http://schemas.microsoft.com/office/drawing/2014/main" id="{A3129DC4-EE88-6544-24FF-173F6FFFE4D1}"/>
              </a:ext>
            </a:extLst>
          </p:cNvPr>
          <p:cNvSpPr/>
          <p:nvPr/>
        </p:nvSpPr>
        <p:spPr bwMode="gray">
          <a:xfrm>
            <a:off x="6776848" y="4785013"/>
            <a:ext cx="679501" cy="345430"/>
          </a:xfrm>
          <a:prstGeom prst="ellipse">
            <a:avLst/>
          </a:prstGeom>
          <a:no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22" name="楕円 21">
            <a:extLst>
              <a:ext uri="{FF2B5EF4-FFF2-40B4-BE49-F238E27FC236}">
                <a16:creationId xmlns:a16="http://schemas.microsoft.com/office/drawing/2014/main" id="{E69240EC-4A31-FC5C-1D77-EAD947809DB5}"/>
              </a:ext>
            </a:extLst>
          </p:cNvPr>
          <p:cNvSpPr/>
          <p:nvPr/>
        </p:nvSpPr>
        <p:spPr bwMode="gray">
          <a:xfrm>
            <a:off x="6776848" y="5645410"/>
            <a:ext cx="679501" cy="345430"/>
          </a:xfrm>
          <a:prstGeom prst="ellipse">
            <a:avLst/>
          </a:prstGeom>
          <a:no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518BB20A-10E8-0F85-4FCA-4A07CBF2172A}"/>
              </a:ext>
            </a:extLst>
          </p:cNvPr>
          <p:cNvSpPr/>
          <p:nvPr/>
        </p:nvSpPr>
        <p:spPr bwMode="gray">
          <a:xfrm>
            <a:off x="6858039" y="5601815"/>
            <a:ext cx="517118" cy="43262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prstClr val="black"/>
                </a:solidFill>
                <a:effectLst/>
                <a:uLnTx/>
                <a:uFillTx/>
                <a:latin typeface="+mn-lt"/>
                <a:ea typeface="+mn-ea"/>
                <a:cs typeface="+mn-cs"/>
              </a:rPr>
              <a:t>・</a:t>
            </a:r>
          </a:p>
        </p:txBody>
      </p:sp>
      <p:sp>
        <p:nvSpPr>
          <p:cNvPr id="24" name="正方形/長方形 23">
            <a:extLst>
              <a:ext uri="{FF2B5EF4-FFF2-40B4-BE49-F238E27FC236}">
                <a16:creationId xmlns:a16="http://schemas.microsoft.com/office/drawing/2014/main" id="{3417A140-2858-49A5-212F-377BF3F1F47C}"/>
              </a:ext>
            </a:extLst>
          </p:cNvPr>
          <p:cNvSpPr/>
          <p:nvPr/>
        </p:nvSpPr>
        <p:spPr bwMode="gray">
          <a:xfrm>
            <a:off x="6858039" y="4785013"/>
            <a:ext cx="517118" cy="43262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prstClr val="black"/>
                </a:solidFill>
                <a:effectLst/>
                <a:uLnTx/>
                <a:uFillTx/>
                <a:latin typeface="+mn-lt"/>
                <a:ea typeface="+mn-ea"/>
                <a:cs typeface="+mn-cs"/>
              </a:rPr>
              <a:t>・</a:t>
            </a:r>
          </a:p>
        </p:txBody>
      </p:sp>
    </p:spTree>
    <p:extLst>
      <p:ext uri="{BB962C8B-B14F-4D97-AF65-F5344CB8AC3E}">
        <p14:creationId xmlns:p14="http://schemas.microsoft.com/office/powerpoint/2010/main" val="2676132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4C09BC-4CD4-A0EA-29BB-16473174B926}"/>
              </a:ext>
            </a:extLst>
          </p:cNvPr>
          <p:cNvSpPr>
            <a:spLocks noGrp="1"/>
          </p:cNvSpPr>
          <p:nvPr>
            <p:ph type="sldNum" sz="quarter" idx="11"/>
          </p:nvPr>
        </p:nvSpPr>
        <p:spPr/>
        <p:txBody>
          <a:bodyPr/>
          <a:lstStyle/>
          <a:p>
            <a:fld id="{AA5FCFE5-FE56-4EF1-80A8-07776887C2A1}" type="slidenum">
              <a:rPr lang="ja-JP" altLang="en-US" smtClean="0"/>
              <a:pPr/>
              <a:t>10</a:t>
            </a:fld>
            <a:endParaRPr lang="ja-JP" altLang="en-US"/>
          </a:p>
        </p:txBody>
      </p:sp>
      <p:sp>
        <p:nvSpPr>
          <p:cNvPr id="6" name="タイトル 5">
            <a:extLst>
              <a:ext uri="{FF2B5EF4-FFF2-40B4-BE49-F238E27FC236}">
                <a16:creationId xmlns:a16="http://schemas.microsoft.com/office/drawing/2014/main" id="{7D4F1334-02E2-599D-8281-44693BEF78F8}"/>
              </a:ext>
            </a:extLst>
          </p:cNvPr>
          <p:cNvSpPr>
            <a:spLocks noGrp="1"/>
          </p:cNvSpPr>
          <p:nvPr>
            <p:ph type="title"/>
          </p:nvPr>
        </p:nvSpPr>
        <p:spPr/>
        <p:txBody>
          <a:bodyPr/>
          <a:lstStyle/>
          <a:p>
            <a:r>
              <a:rPr kumimoji="1" lang="en-US" altLang="ja-JP" dirty="0"/>
              <a:t>Contents of the PoC </a:t>
            </a:r>
            <a:r>
              <a:rPr kumimoji="1" lang="ja-JP" altLang="en-US" dirty="0"/>
              <a:t>③</a:t>
            </a:r>
            <a:r>
              <a:rPr lang="en-US" altLang="ja-JP" dirty="0"/>
              <a:t> </a:t>
            </a:r>
            <a:r>
              <a:rPr kumimoji="1" lang="en-US" altLang="ja-JP" dirty="0"/>
              <a:t>(The results and effects you would like to obtain through PoC, and how to verify them)</a:t>
            </a:r>
            <a:endParaRPr kumimoji="1" lang="ja-JP" altLang="en-US" dirty="0"/>
          </a:p>
        </p:txBody>
      </p:sp>
      <p:sp>
        <p:nvSpPr>
          <p:cNvPr id="2" name="正方形/長方形 1">
            <a:extLst>
              <a:ext uri="{FF2B5EF4-FFF2-40B4-BE49-F238E27FC236}">
                <a16:creationId xmlns:a16="http://schemas.microsoft.com/office/drawing/2014/main" id="{DABD7FFA-FEC8-A25D-0FC8-D3C0DB711E08}"/>
              </a:ext>
            </a:extLst>
          </p:cNvPr>
          <p:cNvSpPr/>
          <p:nvPr/>
        </p:nvSpPr>
        <p:spPr bwMode="gray">
          <a:xfrm>
            <a:off x="415925" y="1025054"/>
            <a:ext cx="9072000" cy="459999"/>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en-US" altLang="ja-JP" sz="1400" b="1" dirty="0">
                <a:solidFill>
                  <a:srgbClr val="FF0000"/>
                </a:solidFill>
                <a:latin typeface="+mn-lt"/>
                <a:cs typeface="+mn-cs"/>
              </a:rPr>
              <a:t>D</a:t>
            </a:r>
            <a:r>
              <a:rPr kumimoji="1" lang="en-US" altLang="ja-JP" sz="1400" b="1" i="0" u="none" strike="noStrike" kern="1200" cap="none" spc="0" normalizeH="0" baseline="0" noProof="0" dirty="0">
                <a:ln>
                  <a:noFill/>
                </a:ln>
                <a:solidFill>
                  <a:srgbClr val="FF0000"/>
                </a:solidFill>
                <a:effectLst/>
                <a:uLnTx/>
                <a:uFillTx/>
                <a:latin typeface="+mn-lt"/>
                <a:ea typeface="+mn-ea"/>
                <a:cs typeface="+mn-cs"/>
              </a:rPr>
              <a:t>escribe the verification through PoC.</a:t>
            </a:r>
            <a:br>
              <a:rPr kumimoji="1" lang="en-US" altLang="ja-JP" sz="1400" b="1" i="0" u="none" strike="noStrike" kern="1200" cap="none" spc="0" normalizeH="0" baseline="0" noProof="0" dirty="0">
                <a:ln>
                  <a:noFill/>
                </a:ln>
                <a:solidFill>
                  <a:srgbClr val="FF0000"/>
                </a:solidFill>
                <a:effectLst/>
                <a:uLnTx/>
                <a:uFillTx/>
                <a:latin typeface="+mn-lt"/>
                <a:ea typeface="+mn-ea"/>
                <a:cs typeface="+mn-cs"/>
              </a:rPr>
            </a:br>
            <a:r>
              <a:rPr kumimoji="1" lang="en-US" altLang="ja-JP" sz="1400" i="0" u="none" strike="noStrike" kern="1200" cap="none" spc="0" normalizeH="0" baseline="0" noProof="0" dirty="0">
                <a:ln>
                  <a:noFill/>
                </a:ln>
                <a:solidFill>
                  <a:srgbClr val="FF0000"/>
                </a:solidFill>
                <a:effectLst/>
                <a:uLnTx/>
                <a:uFillTx/>
                <a:latin typeface="+mn-lt"/>
                <a:ea typeface="+mn-ea"/>
                <a:cs typeface="+mn-cs"/>
              </a:rPr>
              <a:t>(Evaluation hypotheses, methods, and KPIs</a:t>
            </a:r>
            <a:r>
              <a:rPr kumimoji="1" lang="en-US" altLang="ja-JP" sz="1400" dirty="0">
                <a:solidFill>
                  <a:srgbClr val="FF0000"/>
                </a:solidFill>
                <a:latin typeface="+mn-lt"/>
                <a:cs typeface="+mn-cs"/>
              </a:rPr>
              <a:t>)</a:t>
            </a:r>
            <a:r>
              <a:rPr kumimoji="1" lang="ja-JP" altLang="en-US" sz="1400" dirty="0">
                <a:solidFill>
                  <a:srgbClr val="FF0000"/>
                </a:solidFill>
                <a:latin typeface="+mn-lt"/>
                <a:cs typeface="+mn-cs"/>
              </a:rPr>
              <a:t> </a:t>
            </a:r>
            <a:endParaRPr kumimoji="1" lang="en-US" altLang="ja-JP" sz="1400" dirty="0">
              <a:solidFill>
                <a:srgbClr val="FF0000"/>
              </a:solidFill>
              <a:latin typeface="+mn-lt"/>
              <a:cs typeface="+mn-cs"/>
            </a:endParaRPr>
          </a:p>
        </p:txBody>
      </p:sp>
      <p:graphicFrame>
        <p:nvGraphicFramePr>
          <p:cNvPr id="5" name="表 4">
            <a:extLst>
              <a:ext uri="{FF2B5EF4-FFF2-40B4-BE49-F238E27FC236}">
                <a16:creationId xmlns:a16="http://schemas.microsoft.com/office/drawing/2014/main" id="{CB44440C-67F7-B527-8F11-AC7373B5FB9A}"/>
              </a:ext>
            </a:extLst>
          </p:cNvPr>
          <p:cNvGraphicFramePr>
            <a:graphicFrameLocks noGrp="1"/>
          </p:cNvGraphicFramePr>
          <p:nvPr>
            <p:extLst>
              <p:ext uri="{D42A27DB-BD31-4B8C-83A1-F6EECF244321}">
                <p14:modId xmlns:p14="http://schemas.microsoft.com/office/powerpoint/2010/main" val="3779449074"/>
              </p:ext>
            </p:extLst>
          </p:nvPr>
        </p:nvGraphicFramePr>
        <p:xfrm>
          <a:off x="417000" y="1476000"/>
          <a:ext cx="9072000" cy="5112000"/>
        </p:xfrm>
        <a:graphic>
          <a:graphicData uri="http://schemas.openxmlformats.org/drawingml/2006/table">
            <a:tbl>
              <a:tblPr>
                <a:tableStyleId>{5C22544A-7EE6-4342-B048-85BDC9FD1C3A}</a:tableStyleId>
              </a:tblPr>
              <a:tblGrid>
                <a:gridCol w="1805090">
                  <a:extLst>
                    <a:ext uri="{9D8B030D-6E8A-4147-A177-3AD203B41FA5}">
                      <a16:colId xmlns:a16="http://schemas.microsoft.com/office/drawing/2014/main" val="993115417"/>
                    </a:ext>
                  </a:extLst>
                </a:gridCol>
                <a:gridCol w="7266910">
                  <a:extLst>
                    <a:ext uri="{9D8B030D-6E8A-4147-A177-3AD203B41FA5}">
                      <a16:colId xmlns:a16="http://schemas.microsoft.com/office/drawing/2014/main" val="2234955696"/>
                    </a:ext>
                  </a:extLst>
                </a:gridCol>
              </a:tblGrid>
              <a:tr h="680579">
                <a:tc>
                  <a:txBody>
                    <a:bodyPr/>
                    <a:lstStyle/>
                    <a:p>
                      <a:r>
                        <a:rPr kumimoji="1" lang="en-US" altLang="ja-JP" sz="1200" dirty="0">
                          <a:latin typeface="+mn-lt"/>
                        </a:rPr>
                        <a:t>Summary of Verification</a:t>
                      </a:r>
                      <a:endParaRPr kumimoji="1" lang="ja-JP" altLang="en-US" sz="1200" dirty="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200" dirty="0">
                          <a:latin typeface="+mn-lt"/>
                        </a:rPr>
                        <a:t>Example: Have XX test our product "XX" and obtain the effect of "XX".</a:t>
                      </a:r>
                      <a:endParaRPr kumimoji="1" lang="ja-JP" altLang="en-US" sz="1200" dirty="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09636156"/>
                  </a:ext>
                </a:extLst>
              </a:tr>
              <a:tr h="558363">
                <a:tc>
                  <a:txBody>
                    <a:bodyPr/>
                    <a:lstStyle/>
                    <a:p>
                      <a:pPr marL="133350" indent="-133350" algn="just">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Evaluation Hypotheses</a:t>
                      </a:r>
                      <a:endParaRPr kumimoji="1" lang="ja-JP" altLang="en-US" sz="1200" b="0" kern="1200" dirty="0">
                        <a:solidFill>
                          <a:schemeClr val="tx1"/>
                        </a:solidFill>
                        <a:effectLst/>
                        <a:latin typeface="+mn-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200" dirty="0">
                          <a:latin typeface="+mn-lt"/>
                        </a:rPr>
                        <a:t>Example: By getting target xx to use your product, you can improve xx as XX.</a:t>
                      </a:r>
                      <a:endParaRPr kumimoji="1" lang="ja-JP" altLang="en-US" sz="1200" dirty="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1529610"/>
                  </a:ext>
                </a:extLst>
              </a:tr>
              <a:tr h="1841535">
                <a:tc>
                  <a:txBody>
                    <a:bodyPr/>
                    <a:lstStyle/>
                    <a:p>
                      <a:pPr marL="133350" indent="-133350" algn="l">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Contents and Methods </a:t>
                      </a:r>
                    </a:p>
                    <a:p>
                      <a:pPr marL="133350" indent="-133350" algn="l">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of Verification</a:t>
                      </a:r>
                      <a:endParaRPr kumimoji="1" lang="ja-JP" altLang="en-US" sz="1200" b="0" kern="1200" dirty="0">
                        <a:solidFill>
                          <a:schemeClr val="tx1"/>
                        </a:solidFill>
                        <a:effectLst/>
                        <a:latin typeface="+mn-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200" dirty="0">
                          <a:latin typeface="+mn-lt"/>
                        </a:rPr>
                        <a:t>Example: </a:t>
                      </a:r>
                    </a:p>
                    <a:p>
                      <a:r>
                        <a:rPr kumimoji="1" lang="en-US" altLang="ja-JP" sz="1200" dirty="0">
                          <a:latin typeface="+mn-lt"/>
                        </a:rPr>
                        <a:t>(For what purpose) for the purpose of xx,</a:t>
                      </a:r>
                    </a:p>
                    <a:p>
                      <a:r>
                        <a:rPr kumimoji="1" lang="en-US" altLang="ja-JP" sz="1200" dirty="0">
                          <a:latin typeface="+mn-lt"/>
                        </a:rPr>
                        <a:t>(When) from XX to XX</a:t>
                      </a:r>
                    </a:p>
                    <a:p>
                      <a:r>
                        <a:rPr kumimoji="1" lang="en-US" altLang="ja-JP" sz="1200" dirty="0">
                          <a:latin typeface="+mn-lt"/>
                        </a:rPr>
                        <a:t>(Where) at XX</a:t>
                      </a:r>
                    </a:p>
                    <a:p>
                      <a:r>
                        <a:rPr kumimoji="1" lang="en-US" altLang="ja-JP" sz="1200" dirty="0">
                          <a:latin typeface="+mn-lt"/>
                        </a:rPr>
                        <a:t>(Who) collaborated with XX,</a:t>
                      </a:r>
                    </a:p>
                    <a:p>
                      <a:r>
                        <a:rPr kumimoji="1" lang="en-US" altLang="ja-JP" sz="1200" dirty="0">
                          <a:latin typeface="+mn-lt"/>
                        </a:rPr>
                        <a:t>(How) data is acquired by XX methods, and visualized and verified by XX.</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47872112"/>
                  </a:ext>
                </a:extLst>
              </a:tr>
              <a:tr h="2031523">
                <a:tc>
                  <a:txBody>
                    <a:bodyPr/>
                    <a:lstStyle/>
                    <a:p>
                      <a:pPr marL="0" indent="0" algn="l">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Key Performance Indicators</a:t>
                      </a:r>
                      <a:endParaRPr kumimoji="1" lang="ja-JP" altLang="en-US" sz="1200" b="0" kern="1200" dirty="0">
                        <a:solidFill>
                          <a:schemeClr val="tx1"/>
                        </a:solidFill>
                        <a:effectLst/>
                        <a:latin typeface="+mn-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200" dirty="0">
                          <a:latin typeface="+mn-lt"/>
                        </a:rPr>
                        <a:t>Example: </a:t>
                      </a:r>
                    </a:p>
                    <a:p>
                      <a:r>
                        <a:rPr kumimoji="1" lang="en-US" altLang="ja-JP" sz="1200" dirty="0">
                          <a:latin typeface="+mn-lt"/>
                        </a:rPr>
                        <a:t>(Quantitative) Improvement rate of XX%.</a:t>
                      </a:r>
                    </a:p>
                    <a:p>
                      <a:r>
                        <a:rPr kumimoji="1" lang="en-US" altLang="ja-JP" sz="1200" dirty="0">
                          <a:latin typeface="+mn-lt"/>
                        </a:rPr>
                        <a:t>(Qualitative) Whether the user's awareness of xx has changed before and after using the service</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44938199"/>
                  </a:ext>
                </a:extLst>
              </a:tr>
            </a:tbl>
          </a:graphicData>
        </a:graphic>
      </p:graphicFrame>
    </p:spTree>
    <p:extLst>
      <p:ext uri="{BB962C8B-B14F-4D97-AF65-F5344CB8AC3E}">
        <p14:creationId xmlns:p14="http://schemas.microsoft.com/office/powerpoint/2010/main" val="253157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4C09BC-4CD4-A0EA-29BB-16473174B926}"/>
              </a:ext>
            </a:extLst>
          </p:cNvPr>
          <p:cNvSpPr>
            <a:spLocks noGrp="1"/>
          </p:cNvSpPr>
          <p:nvPr>
            <p:ph type="sldNum" sz="quarter" idx="11"/>
          </p:nvPr>
        </p:nvSpPr>
        <p:spPr/>
        <p:txBody>
          <a:bodyPr/>
          <a:lstStyle/>
          <a:p>
            <a:fld id="{AA5FCFE5-FE56-4EF1-80A8-07776887C2A1}" type="slidenum">
              <a:rPr lang="ja-JP" altLang="en-US" smtClean="0"/>
              <a:pPr/>
              <a:t>11</a:t>
            </a:fld>
            <a:endParaRPr lang="ja-JP" altLang="en-US"/>
          </a:p>
        </p:txBody>
      </p:sp>
      <p:sp>
        <p:nvSpPr>
          <p:cNvPr id="6" name="タイトル 5">
            <a:extLst>
              <a:ext uri="{FF2B5EF4-FFF2-40B4-BE49-F238E27FC236}">
                <a16:creationId xmlns:a16="http://schemas.microsoft.com/office/drawing/2014/main" id="{7D4F1334-02E2-599D-8281-44693BEF78F8}"/>
              </a:ext>
            </a:extLst>
          </p:cNvPr>
          <p:cNvSpPr>
            <a:spLocks noGrp="1"/>
          </p:cNvSpPr>
          <p:nvPr>
            <p:ph type="title"/>
          </p:nvPr>
        </p:nvSpPr>
        <p:spPr/>
        <p:txBody>
          <a:bodyPr/>
          <a:lstStyle/>
          <a:p>
            <a:r>
              <a:rPr kumimoji="1" lang="en-US" altLang="ja-JP" dirty="0"/>
              <a:t>Contents of the PoC </a:t>
            </a:r>
            <a:r>
              <a:rPr kumimoji="1" lang="ja-JP" altLang="en-US" dirty="0"/>
              <a:t>④（</a:t>
            </a:r>
            <a:r>
              <a:rPr kumimoji="1" lang="en-US" altLang="ja-JP" dirty="0"/>
              <a:t>Schedule</a:t>
            </a:r>
            <a:r>
              <a:rPr kumimoji="1" lang="ja-JP" altLang="en-US" dirty="0"/>
              <a:t>）</a:t>
            </a:r>
          </a:p>
        </p:txBody>
      </p:sp>
      <p:sp>
        <p:nvSpPr>
          <p:cNvPr id="2" name="正方形/長方形 1">
            <a:extLst>
              <a:ext uri="{FF2B5EF4-FFF2-40B4-BE49-F238E27FC236}">
                <a16:creationId xmlns:a16="http://schemas.microsoft.com/office/drawing/2014/main" id="{9BB44299-DDE5-5AD8-6873-6DDF8A6AF691}"/>
              </a:ext>
            </a:extLst>
          </p:cNvPr>
          <p:cNvSpPr/>
          <p:nvPr/>
        </p:nvSpPr>
        <p:spPr bwMode="gray">
          <a:xfrm>
            <a:off x="415925" y="1016000"/>
            <a:ext cx="9072000" cy="459999"/>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en-US" altLang="ja-JP" sz="1400" b="1" i="0" u="none" strike="noStrike" kern="1200" cap="none" spc="0" normalizeH="0" baseline="0" noProof="0" dirty="0">
                <a:ln>
                  <a:noFill/>
                </a:ln>
                <a:solidFill>
                  <a:srgbClr val="FF0000"/>
                </a:solidFill>
                <a:effectLst/>
                <a:uLnTx/>
                <a:uFillTx/>
                <a:latin typeface="+mn-lt"/>
                <a:ea typeface="+mn-ea"/>
                <a:cs typeface="+mn-cs"/>
              </a:rPr>
              <a:t>Describe the process plan for the preparation and implementation of the PoC.</a:t>
            </a:r>
            <a:br>
              <a:rPr kumimoji="1" lang="en-US" altLang="ja-JP" sz="1400" b="1" i="0" u="none" strike="noStrike" kern="1200" cap="none" spc="0" normalizeH="0" baseline="0" noProof="0" dirty="0">
                <a:ln>
                  <a:noFill/>
                </a:ln>
                <a:solidFill>
                  <a:srgbClr val="FF0000"/>
                </a:solidFill>
                <a:effectLst/>
                <a:uLnTx/>
                <a:uFillTx/>
                <a:latin typeface="+mn-lt"/>
                <a:ea typeface="+mn-ea"/>
                <a:cs typeface="+mn-cs"/>
              </a:rPr>
            </a:br>
            <a:r>
              <a:rPr kumimoji="1" lang="en-US" altLang="ja-JP" sz="1400" i="0" u="none" strike="noStrike" kern="1200" cap="none" spc="0" normalizeH="0" baseline="0" noProof="0" dirty="0">
                <a:ln>
                  <a:noFill/>
                </a:ln>
                <a:solidFill>
                  <a:srgbClr val="FF0000"/>
                </a:solidFill>
                <a:effectLst/>
                <a:uLnTx/>
                <a:uFillTx/>
                <a:latin typeface="+mn-lt"/>
                <a:ea typeface="+mn-ea"/>
                <a:cs typeface="+mn-cs"/>
              </a:rPr>
              <a:t>*You may add rows and columns if necessary.</a:t>
            </a:r>
            <a:endParaRPr kumimoji="1" lang="ja-JP" altLang="en-US" sz="1400" i="0" u="none" strike="noStrike" kern="1200" cap="none" spc="0" normalizeH="0" baseline="0" noProof="0" dirty="0">
              <a:ln>
                <a:noFill/>
              </a:ln>
              <a:solidFill>
                <a:srgbClr val="FF0000"/>
              </a:solidFill>
              <a:effectLst/>
              <a:uLnTx/>
              <a:uFillTx/>
              <a:latin typeface="+mn-lt"/>
              <a:ea typeface="+mn-ea"/>
              <a:cs typeface="+mn-cs"/>
            </a:endParaRPr>
          </a:p>
        </p:txBody>
      </p:sp>
      <p:graphicFrame>
        <p:nvGraphicFramePr>
          <p:cNvPr id="4" name="表 5">
            <a:extLst>
              <a:ext uri="{FF2B5EF4-FFF2-40B4-BE49-F238E27FC236}">
                <a16:creationId xmlns:a16="http://schemas.microsoft.com/office/drawing/2014/main" id="{2248E979-1EF2-A090-3BFE-DF9754C63414}"/>
              </a:ext>
            </a:extLst>
          </p:cNvPr>
          <p:cNvGraphicFramePr>
            <a:graphicFrameLocks noGrp="1"/>
          </p:cNvGraphicFramePr>
          <p:nvPr>
            <p:extLst>
              <p:ext uri="{D42A27DB-BD31-4B8C-83A1-F6EECF244321}">
                <p14:modId xmlns:p14="http://schemas.microsoft.com/office/powerpoint/2010/main" val="1660391751"/>
              </p:ext>
            </p:extLst>
          </p:nvPr>
        </p:nvGraphicFramePr>
        <p:xfrm>
          <a:off x="415925" y="1484313"/>
          <a:ext cx="9074150" cy="4879955"/>
        </p:xfrm>
        <a:graphic>
          <a:graphicData uri="http://schemas.openxmlformats.org/drawingml/2006/table">
            <a:tbl>
              <a:tblPr firstRow="1" bandRow="1">
                <a:tableStyleId>{073A0DAA-6AF3-43AB-8588-CEC1D06C72B9}</a:tableStyleId>
              </a:tblPr>
              <a:tblGrid>
                <a:gridCol w="5532591">
                  <a:extLst>
                    <a:ext uri="{9D8B030D-6E8A-4147-A177-3AD203B41FA5}">
                      <a16:colId xmlns:a16="http://schemas.microsoft.com/office/drawing/2014/main" val="831216612"/>
                    </a:ext>
                  </a:extLst>
                </a:gridCol>
                <a:gridCol w="505937">
                  <a:extLst>
                    <a:ext uri="{9D8B030D-6E8A-4147-A177-3AD203B41FA5}">
                      <a16:colId xmlns:a16="http://schemas.microsoft.com/office/drawing/2014/main" val="3319093358"/>
                    </a:ext>
                  </a:extLst>
                </a:gridCol>
                <a:gridCol w="505937">
                  <a:extLst>
                    <a:ext uri="{9D8B030D-6E8A-4147-A177-3AD203B41FA5}">
                      <a16:colId xmlns:a16="http://schemas.microsoft.com/office/drawing/2014/main" val="2468418925"/>
                    </a:ext>
                  </a:extLst>
                </a:gridCol>
                <a:gridCol w="505937">
                  <a:extLst>
                    <a:ext uri="{9D8B030D-6E8A-4147-A177-3AD203B41FA5}">
                      <a16:colId xmlns:a16="http://schemas.microsoft.com/office/drawing/2014/main" val="1540867494"/>
                    </a:ext>
                  </a:extLst>
                </a:gridCol>
                <a:gridCol w="505937">
                  <a:extLst>
                    <a:ext uri="{9D8B030D-6E8A-4147-A177-3AD203B41FA5}">
                      <a16:colId xmlns:a16="http://schemas.microsoft.com/office/drawing/2014/main" val="3533572968"/>
                    </a:ext>
                  </a:extLst>
                </a:gridCol>
                <a:gridCol w="505937">
                  <a:extLst>
                    <a:ext uri="{9D8B030D-6E8A-4147-A177-3AD203B41FA5}">
                      <a16:colId xmlns:a16="http://schemas.microsoft.com/office/drawing/2014/main" val="3431991985"/>
                    </a:ext>
                  </a:extLst>
                </a:gridCol>
                <a:gridCol w="505937">
                  <a:extLst>
                    <a:ext uri="{9D8B030D-6E8A-4147-A177-3AD203B41FA5}">
                      <a16:colId xmlns:a16="http://schemas.microsoft.com/office/drawing/2014/main" val="3234099468"/>
                    </a:ext>
                  </a:extLst>
                </a:gridCol>
                <a:gridCol w="505937">
                  <a:extLst>
                    <a:ext uri="{9D8B030D-6E8A-4147-A177-3AD203B41FA5}">
                      <a16:colId xmlns:a16="http://schemas.microsoft.com/office/drawing/2014/main" val="3674564287"/>
                    </a:ext>
                  </a:extLst>
                </a:gridCol>
              </a:tblGrid>
              <a:tr h="527563">
                <a:tc>
                  <a:txBody>
                    <a:bodyPr/>
                    <a:lstStyle/>
                    <a:p>
                      <a:pPr algn="ctr"/>
                      <a:r>
                        <a:rPr kumimoji="1" lang="en-US" altLang="ja-JP" sz="1200" b="0" dirty="0">
                          <a:solidFill>
                            <a:schemeClr val="tx1"/>
                          </a:solidFill>
                          <a:latin typeface="+mn-lt"/>
                          <a:ea typeface="+mj-ea"/>
                          <a:cs typeface="Calibri Light" panose="020F0302020204030204" pitchFamily="34" charset="0"/>
                        </a:rPr>
                        <a:t>Items related to the preparation and implementation of the proof of concept</a:t>
                      </a:r>
                      <a:endParaRPr kumimoji="1" lang="ja-JP" altLang="en-US" sz="1200" b="0" dirty="0">
                        <a:solidFill>
                          <a:schemeClr val="tx1"/>
                        </a:solidFill>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2"/>
                    </a:solidFill>
                  </a:tcPr>
                </a:tc>
                <a:tc>
                  <a:txBody>
                    <a:bodyPr/>
                    <a:lstStyle/>
                    <a:p>
                      <a:pPr algn="ctr"/>
                      <a:r>
                        <a:rPr kumimoji="1" lang="en-US" altLang="ja-JP" sz="1200" b="0" dirty="0">
                          <a:solidFill>
                            <a:schemeClr val="tx1"/>
                          </a:solidFill>
                          <a:latin typeface="+mn-lt"/>
                          <a:ea typeface="+mj-ea"/>
                          <a:cs typeface="Calibri Light" panose="020F0302020204030204" pitchFamily="34" charset="0"/>
                        </a:rPr>
                        <a:t>Sep.</a:t>
                      </a:r>
                      <a:endParaRPr kumimoji="1" lang="ja-JP" altLang="en-US" sz="1200" b="0" dirty="0">
                        <a:solidFill>
                          <a:schemeClr val="tx1"/>
                        </a:solidFill>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2"/>
                    </a:solidFill>
                  </a:tcPr>
                </a:tc>
                <a:tc>
                  <a:txBody>
                    <a:bodyPr/>
                    <a:lstStyle/>
                    <a:p>
                      <a:pPr algn="ctr"/>
                      <a:r>
                        <a:rPr kumimoji="1" lang="en-US" altLang="ja-JP" sz="1200" b="0" dirty="0">
                          <a:solidFill>
                            <a:schemeClr val="tx1"/>
                          </a:solidFill>
                          <a:latin typeface="+mn-lt"/>
                          <a:ea typeface="+mj-ea"/>
                          <a:cs typeface="Calibri Light" panose="020F0302020204030204" pitchFamily="34" charset="0"/>
                        </a:rPr>
                        <a:t>Oct.</a:t>
                      </a:r>
                      <a:endParaRPr kumimoji="1" lang="ja-JP" altLang="en-US" sz="1200" b="0" dirty="0">
                        <a:solidFill>
                          <a:schemeClr val="tx1"/>
                        </a:solidFill>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2"/>
                    </a:solidFill>
                  </a:tcPr>
                </a:tc>
                <a:tc>
                  <a:txBody>
                    <a:bodyPr/>
                    <a:lstStyle/>
                    <a:p>
                      <a:pPr algn="ctr"/>
                      <a:r>
                        <a:rPr kumimoji="1" lang="en-US" altLang="ja-JP" sz="1200" b="0" dirty="0">
                          <a:solidFill>
                            <a:schemeClr val="tx1"/>
                          </a:solidFill>
                          <a:latin typeface="+mn-lt"/>
                          <a:ea typeface="+mj-ea"/>
                          <a:cs typeface="Calibri Light" panose="020F0302020204030204" pitchFamily="34" charset="0"/>
                        </a:rPr>
                        <a:t>Nov.</a:t>
                      </a:r>
                      <a:endParaRPr kumimoji="1" lang="ja-JP" altLang="en-US" sz="1200" b="0" dirty="0">
                        <a:solidFill>
                          <a:schemeClr val="tx1"/>
                        </a:solidFill>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2"/>
                    </a:solidFill>
                  </a:tcPr>
                </a:tc>
                <a:tc>
                  <a:txBody>
                    <a:bodyPr/>
                    <a:lstStyle/>
                    <a:p>
                      <a:pPr algn="ctr"/>
                      <a:r>
                        <a:rPr kumimoji="1" lang="en-US" altLang="ja-JP" sz="1200" b="0" dirty="0">
                          <a:solidFill>
                            <a:schemeClr val="tx1"/>
                          </a:solidFill>
                          <a:latin typeface="+mn-lt"/>
                          <a:ea typeface="+mj-ea"/>
                          <a:cs typeface="Calibri Light" panose="020F0302020204030204" pitchFamily="34" charset="0"/>
                        </a:rPr>
                        <a:t>Dec.</a:t>
                      </a:r>
                      <a:endParaRPr kumimoji="1" lang="ja-JP" altLang="en-US" sz="1200" b="0" dirty="0">
                        <a:solidFill>
                          <a:schemeClr val="tx1"/>
                        </a:solidFill>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2"/>
                    </a:solidFill>
                  </a:tcPr>
                </a:tc>
                <a:tc>
                  <a:txBody>
                    <a:bodyPr/>
                    <a:lstStyle/>
                    <a:p>
                      <a:pPr algn="ctr"/>
                      <a:r>
                        <a:rPr kumimoji="1" lang="en-US" altLang="ja-JP" sz="1200" b="0" dirty="0">
                          <a:solidFill>
                            <a:schemeClr val="tx1"/>
                          </a:solidFill>
                          <a:latin typeface="+mn-lt"/>
                          <a:ea typeface="+mj-ea"/>
                          <a:cs typeface="Calibri Light" panose="020F0302020204030204" pitchFamily="34" charset="0"/>
                        </a:rPr>
                        <a:t>Jan.</a:t>
                      </a:r>
                      <a:endParaRPr kumimoji="1" lang="ja-JP" altLang="en-US" sz="1200" b="0" dirty="0">
                        <a:solidFill>
                          <a:schemeClr val="tx1"/>
                        </a:solidFill>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2"/>
                    </a:solidFill>
                  </a:tcPr>
                </a:tc>
                <a:tc>
                  <a:txBody>
                    <a:bodyPr/>
                    <a:lstStyle/>
                    <a:p>
                      <a:pPr algn="ctr"/>
                      <a:r>
                        <a:rPr kumimoji="1" lang="en-US" altLang="ja-JP" sz="1200" b="0" dirty="0">
                          <a:solidFill>
                            <a:schemeClr val="tx1"/>
                          </a:solidFill>
                          <a:latin typeface="+mn-lt"/>
                          <a:ea typeface="+mj-ea"/>
                          <a:cs typeface="Calibri Light" panose="020F0302020204030204" pitchFamily="34" charset="0"/>
                        </a:rPr>
                        <a:t>Feb.</a:t>
                      </a:r>
                      <a:endParaRPr kumimoji="1" lang="ja-JP" altLang="en-US" sz="1200" b="0" dirty="0">
                        <a:solidFill>
                          <a:schemeClr val="tx1"/>
                        </a:solidFill>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2"/>
                    </a:solidFill>
                  </a:tcPr>
                </a:tc>
                <a:tc>
                  <a:txBody>
                    <a:bodyPr/>
                    <a:lstStyle/>
                    <a:p>
                      <a:pPr algn="ctr"/>
                      <a:r>
                        <a:rPr kumimoji="1" lang="en-US" altLang="ja-JP" sz="1200" b="0" dirty="0">
                          <a:solidFill>
                            <a:schemeClr val="tx1"/>
                          </a:solidFill>
                          <a:latin typeface="+mn-lt"/>
                          <a:ea typeface="+mj-ea"/>
                          <a:cs typeface="Calibri Light" panose="020F0302020204030204" pitchFamily="34" charset="0"/>
                        </a:rPr>
                        <a:t>Mar.</a:t>
                      </a:r>
                      <a:endParaRPr kumimoji="1" lang="ja-JP" altLang="en-US" sz="1200" b="0" dirty="0">
                        <a:solidFill>
                          <a:schemeClr val="tx1"/>
                        </a:solidFill>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2"/>
                    </a:solidFill>
                  </a:tcPr>
                </a:tc>
                <a:extLst>
                  <a:ext uri="{0D108BD9-81ED-4DB2-BD59-A6C34878D82A}">
                    <a16:rowId xmlns:a16="http://schemas.microsoft.com/office/drawing/2014/main" val="670481228"/>
                  </a:ext>
                </a:extLst>
              </a:tr>
              <a:tr h="395672">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246094167"/>
                  </a:ext>
                </a:extLst>
              </a:tr>
              <a:tr h="395672">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818439343"/>
                  </a:ext>
                </a:extLst>
              </a:tr>
              <a:tr h="395672">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684398024"/>
                  </a:ext>
                </a:extLst>
              </a:tr>
              <a:tr h="395672">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510128239"/>
                  </a:ext>
                </a:extLst>
              </a:tr>
              <a:tr h="395672">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51722073"/>
                  </a:ext>
                </a:extLst>
              </a:tr>
              <a:tr h="395672">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398092750"/>
                  </a:ext>
                </a:extLst>
              </a:tr>
              <a:tr h="395672">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532232151"/>
                  </a:ext>
                </a:extLst>
              </a:tr>
              <a:tr h="395672">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496307149"/>
                  </a:ext>
                </a:extLst>
              </a:tr>
              <a:tr h="395672">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188464444"/>
                  </a:ext>
                </a:extLst>
              </a:tr>
              <a:tr h="395672">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extLst>
                  <a:ext uri="{0D108BD9-81ED-4DB2-BD59-A6C34878D82A}">
                    <a16:rowId xmlns:a16="http://schemas.microsoft.com/office/drawing/2014/main" val="1586190286"/>
                  </a:ext>
                </a:extLst>
              </a:tr>
              <a:tr h="395672">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00"/>
                    </a:solidFill>
                  </a:tcPr>
                </a:tc>
                <a:extLst>
                  <a:ext uri="{0D108BD9-81ED-4DB2-BD59-A6C34878D82A}">
                    <a16:rowId xmlns:a16="http://schemas.microsoft.com/office/drawing/2014/main" val="2596506993"/>
                  </a:ext>
                </a:extLst>
              </a:tr>
            </a:tbl>
          </a:graphicData>
        </a:graphic>
      </p:graphicFrame>
    </p:spTree>
    <p:extLst>
      <p:ext uri="{BB962C8B-B14F-4D97-AF65-F5344CB8AC3E}">
        <p14:creationId xmlns:p14="http://schemas.microsoft.com/office/powerpoint/2010/main" val="1325507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4C09BC-4CD4-A0EA-29BB-16473174B926}"/>
              </a:ext>
            </a:extLst>
          </p:cNvPr>
          <p:cNvSpPr>
            <a:spLocks noGrp="1"/>
          </p:cNvSpPr>
          <p:nvPr>
            <p:ph type="sldNum" sz="quarter" idx="11"/>
          </p:nvPr>
        </p:nvSpPr>
        <p:spPr/>
        <p:txBody>
          <a:bodyPr/>
          <a:lstStyle/>
          <a:p>
            <a:fld id="{AA5FCFE5-FE56-4EF1-80A8-07776887C2A1}" type="slidenum">
              <a:rPr lang="ja-JP" altLang="en-US" smtClean="0"/>
              <a:pPr/>
              <a:t>12</a:t>
            </a:fld>
            <a:endParaRPr lang="ja-JP" altLang="en-US"/>
          </a:p>
        </p:txBody>
      </p:sp>
      <p:sp>
        <p:nvSpPr>
          <p:cNvPr id="6" name="タイトル 5">
            <a:extLst>
              <a:ext uri="{FF2B5EF4-FFF2-40B4-BE49-F238E27FC236}">
                <a16:creationId xmlns:a16="http://schemas.microsoft.com/office/drawing/2014/main" id="{7D4F1334-02E2-599D-8281-44693BEF78F8}"/>
              </a:ext>
            </a:extLst>
          </p:cNvPr>
          <p:cNvSpPr>
            <a:spLocks noGrp="1"/>
          </p:cNvSpPr>
          <p:nvPr>
            <p:ph type="title"/>
          </p:nvPr>
        </p:nvSpPr>
        <p:spPr/>
        <p:txBody>
          <a:bodyPr/>
          <a:lstStyle/>
          <a:p>
            <a:r>
              <a:rPr kumimoji="1" lang="en-US" altLang="ja-JP" dirty="0"/>
              <a:t>Contents of the PoC </a:t>
            </a:r>
            <a:r>
              <a:rPr kumimoji="1" lang="ja-JP" altLang="en-US" dirty="0"/>
              <a:t>⑤（</a:t>
            </a:r>
            <a:r>
              <a:rPr lang="en-US" altLang="ja-JP" dirty="0"/>
              <a:t>Costs</a:t>
            </a:r>
            <a:r>
              <a:rPr kumimoji="1" lang="ja-JP" altLang="en-US" dirty="0"/>
              <a:t>）</a:t>
            </a:r>
          </a:p>
        </p:txBody>
      </p:sp>
      <p:sp>
        <p:nvSpPr>
          <p:cNvPr id="2" name="正方形/長方形 1">
            <a:extLst>
              <a:ext uri="{FF2B5EF4-FFF2-40B4-BE49-F238E27FC236}">
                <a16:creationId xmlns:a16="http://schemas.microsoft.com/office/drawing/2014/main" id="{CCDADF74-F0B4-7EC0-E2FD-3CD0E90E1544}"/>
              </a:ext>
            </a:extLst>
          </p:cNvPr>
          <p:cNvSpPr/>
          <p:nvPr/>
        </p:nvSpPr>
        <p:spPr bwMode="gray">
          <a:xfrm>
            <a:off x="415925" y="1016000"/>
            <a:ext cx="9072000" cy="459999"/>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en-US" altLang="ja-JP" sz="1400" b="1" i="0" u="none" strike="noStrike" kern="1200" cap="none" spc="0" normalizeH="0" baseline="0" noProof="0" dirty="0">
                <a:ln>
                  <a:noFill/>
                </a:ln>
                <a:solidFill>
                  <a:srgbClr val="FF0000"/>
                </a:solidFill>
                <a:effectLst/>
                <a:uLnTx/>
                <a:uFillTx/>
                <a:latin typeface="+mn-lt"/>
                <a:ea typeface="+mn-ea"/>
                <a:cs typeface="+mn-cs"/>
              </a:rPr>
              <a:t>List the estimated costs of implementing the </a:t>
            </a:r>
            <a:r>
              <a:rPr kumimoji="1" lang="en-US" altLang="ja-JP" sz="1400" b="1" dirty="0">
                <a:solidFill>
                  <a:srgbClr val="FF0000"/>
                </a:solidFill>
                <a:latin typeface="+mn-lt"/>
                <a:cs typeface="+mn-cs"/>
              </a:rPr>
              <a:t>proof of concept</a:t>
            </a:r>
            <a:r>
              <a:rPr kumimoji="1" lang="en-US" altLang="ja-JP" sz="1400" b="1" i="0" u="none" strike="noStrike" kern="1200" cap="none" spc="0" normalizeH="0" baseline="0" noProof="0" dirty="0">
                <a:ln>
                  <a:noFill/>
                </a:ln>
                <a:solidFill>
                  <a:srgbClr val="FF0000"/>
                </a:solidFill>
                <a:effectLst/>
                <a:uLnTx/>
                <a:uFillTx/>
                <a:latin typeface="+mn-lt"/>
                <a:ea typeface="+mn-ea"/>
                <a:cs typeface="+mn-cs"/>
              </a:rPr>
              <a:t>. List costs by referring to following example items below.</a:t>
            </a:r>
            <a:r>
              <a:rPr kumimoji="1" lang="en-US" altLang="ja-JP" sz="1400" i="0" u="none" strike="noStrike" kern="1200" cap="none" spc="0" normalizeH="0" baseline="0" noProof="0" dirty="0">
                <a:ln>
                  <a:noFill/>
                </a:ln>
                <a:solidFill>
                  <a:srgbClr val="FF0000"/>
                </a:solidFill>
                <a:effectLst/>
                <a:uLnTx/>
                <a:uFillTx/>
                <a:latin typeface="+mn-lt"/>
                <a:ea typeface="+mn-ea"/>
                <a:cs typeface="+mn-cs"/>
              </a:rPr>
              <a:t> (e.g., system customization costs, system operation costs, product usage fees, personnel costs related to the project, communication-related costs, etc.)</a:t>
            </a:r>
            <a:br>
              <a:rPr kumimoji="1" lang="en-US" altLang="ja-JP" sz="1400" b="1" i="0" u="none" strike="noStrike" kern="1200" cap="none" spc="0" normalizeH="0" baseline="0" noProof="0" dirty="0">
                <a:ln>
                  <a:noFill/>
                </a:ln>
                <a:solidFill>
                  <a:srgbClr val="FF0000"/>
                </a:solidFill>
                <a:effectLst/>
                <a:uLnTx/>
                <a:uFillTx/>
                <a:latin typeface="+mn-lt"/>
                <a:ea typeface="+mn-ea"/>
                <a:cs typeface="+mn-cs"/>
              </a:rPr>
            </a:br>
            <a:r>
              <a:rPr kumimoji="1" lang="en-US" altLang="ja-JP" sz="1400" dirty="0">
                <a:solidFill>
                  <a:srgbClr val="FF0000"/>
                </a:solidFill>
                <a:latin typeface="+mn-lt"/>
                <a:cs typeface="+mn-cs"/>
              </a:rPr>
              <a:t>*You may add rows and columns if necessary.</a:t>
            </a:r>
          </a:p>
        </p:txBody>
      </p:sp>
      <p:graphicFrame>
        <p:nvGraphicFramePr>
          <p:cNvPr id="4" name="表 5">
            <a:extLst>
              <a:ext uri="{FF2B5EF4-FFF2-40B4-BE49-F238E27FC236}">
                <a16:creationId xmlns:a16="http://schemas.microsoft.com/office/drawing/2014/main" id="{8251A12A-E9AD-9FB9-D421-2F294173B9B4}"/>
              </a:ext>
            </a:extLst>
          </p:cNvPr>
          <p:cNvGraphicFramePr>
            <a:graphicFrameLocks noGrp="1"/>
          </p:cNvGraphicFramePr>
          <p:nvPr>
            <p:extLst>
              <p:ext uri="{D42A27DB-BD31-4B8C-83A1-F6EECF244321}">
                <p14:modId xmlns:p14="http://schemas.microsoft.com/office/powerpoint/2010/main" val="3498964155"/>
              </p:ext>
            </p:extLst>
          </p:nvPr>
        </p:nvGraphicFramePr>
        <p:xfrm>
          <a:off x="415925" y="1696389"/>
          <a:ext cx="9071999" cy="4891611"/>
        </p:xfrm>
        <a:graphic>
          <a:graphicData uri="http://schemas.openxmlformats.org/drawingml/2006/table">
            <a:tbl>
              <a:tblPr firstRow="1" bandRow="1">
                <a:noFill/>
                <a:tableStyleId>{073A0DAA-6AF3-43AB-8588-CEC1D06C72B9}</a:tableStyleId>
              </a:tblPr>
              <a:tblGrid>
                <a:gridCol w="2559929">
                  <a:extLst>
                    <a:ext uri="{9D8B030D-6E8A-4147-A177-3AD203B41FA5}">
                      <a16:colId xmlns:a16="http://schemas.microsoft.com/office/drawing/2014/main" val="831216612"/>
                    </a:ext>
                  </a:extLst>
                </a:gridCol>
                <a:gridCol w="5221139">
                  <a:extLst>
                    <a:ext uri="{9D8B030D-6E8A-4147-A177-3AD203B41FA5}">
                      <a16:colId xmlns:a16="http://schemas.microsoft.com/office/drawing/2014/main" val="3319093358"/>
                    </a:ext>
                  </a:extLst>
                </a:gridCol>
                <a:gridCol w="1290931">
                  <a:extLst>
                    <a:ext uri="{9D8B030D-6E8A-4147-A177-3AD203B41FA5}">
                      <a16:colId xmlns:a16="http://schemas.microsoft.com/office/drawing/2014/main" val="1540867494"/>
                    </a:ext>
                  </a:extLst>
                </a:gridCol>
              </a:tblGrid>
              <a:tr h="300099">
                <a:tc>
                  <a:txBody>
                    <a:bodyPr/>
                    <a:lstStyle/>
                    <a:p>
                      <a:pPr algn="ctr"/>
                      <a:r>
                        <a:rPr kumimoji="1" lang="en-US" altLang="ja-JP" sz="1200" b="0" dirty="0">
                          <a:solidFill>
                            <a:schemeClr val="tx1"/>
                          </a:solidFill>
                          <a:latin typeface="+mn-lt"/>
                          <a:ea typeface="+mj-ea"/>
                          <a:cs typeface="Calibri Light" panose="020F0302020204030204" pitchFamily="34" charset="0"/>
                        </a:rPr>
                        <a:t>Cost items</a:t>
                      </a:r>
                      <a:endParaRPr kumimoji="1" lang="ja-JP" altLang="en-US" sz="1200" b="0" dirty="0">
                        <a:solidFill>
                          <a:schemeClr val="tx1"/>
                        </a:solidFill>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kumimoji="1" lang="en-US" altLang="ja-JP" sz="1200" b="0" dirty="0">
                          <a:solidFill>
                            <a:schemeClr val="tx1"/>
                          </a:solidFill>
                          <a:latin typeface="+mn-lt"/>
                          <a:ea typeface="+mj-ea"/>
                          <a:cs typeface="Calibri Light" panose="020F0302020204030204" pitchFamily="34" charset="0"/>
                        </a:rPr>
                        <a:t>Details</a:t>
                      </a:r>
                      <a:endParaRPr kumimoji="1" lang="ja-JP" altLang="en-US" sz="1200" b="0" dirty="0">
                        <a:solidFill>
                          <a:schemeClr val="tx1"/>
                        </a:solidFill>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kumimoji="1" lang="en-US" altLang="ja-JP" sz="1200" b="0" dirty="0">
                          <a:solidFill>
                            <a:schemeClr val="tx1"/>
                          </a:solidFill>
                          <a:latin typeface="+mn-lt"/>
                          <a:ea typeface="+mj-ea"/>
                          <a:cs typeface="Calibri Light" panose="020F0302020204030204" pitchFamily="34" charset="0"/>
                        </a:rPr>
                        <a:t>Costs(\)</a:t>
                      </a:r>
                      <a:endParaRPr kumimoji="1" lang="ja-JP" altLang="en-US" sz="1200" b="0" baseline="30000" dirty="0">
                        <a:solidFill>
                          <a:schemeClr val="tx1"/>
                        </a:solidFill>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670481228"/>
                  </a:ext>
                </a:extLst>
              </a:tr>
              <a:tr h="382626">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mn-ea"/>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6094167"/>
                  </a:ext>
                </a:extLst>
              </a:tr>
              <a:tr h="382626">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mn-ea"/>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8439343"/>
                  </a:ext>
                </a:extLst>
              </a:tr>
              <a:tr h="382626">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mn-ea"/>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84398024"/>
                  </a:ext>
                </a:extLst>
              </a:tr>
              <a:tr h="382626">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mn-ea"/>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1558491"/>
                  </a:ext>
                </a:extLst>
              </a:tr>
              <a:tr h="382626">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mn-ea"/>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85458156"/>
                  </a:ext>
                </a:extLst>
              </a:tr>
              <a:tr h="382626">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mn-ea"/>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90898"/>
                  </a:ext>
                </a:extLst>
              </a:tr>
              <a:tr h="382626">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mn-ea"/>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38944339"/>
                  </a:ext>
                </a:extLst>
              </a:tr>
              <a:tr h="382626">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mn-ea"/>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6194340"/>
                  </a:ext>
                </a:extLst>
              </a:tr>
              <a:tr h="382626">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mn-ea"/>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727106"/>
                  </a:ext>
                </a:extLst>
              </a:tr>
              <a:tr h="382626">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mn-ea"/>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664408"/>
                  </a:ext>
                </a:extLst>
              </a:tr>
              <a:tr h="382626">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Yu Gothic UI"/>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200" b="0" i="0" u="none" strike="noStrike" kern="1200" cap="none" spc="0" normalizeH="0" baseline="0" noProof="0" dirty="0">
                          <a:ln>
                            <a:noFill/>
                          </a:ln>
                          <a:solidFill>
                            <a:prstClr val="black"/>
                          </a:solidFill>
                          <a:effectLst/>
                          <a:uLnTx/>
                          <a:uFillTx/>
                          <a:latin typeface="+mn-lt"/>
                          <a:ea typeface="+mn-ea"/>
                          <a:cs typeface="Calibri Light" panose="020F0302020204030204" pitchFamily="34" charset="0"/>
                        </a:rPr>
                        <a:t>XX</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4237938"/>
                  </a:ext>
                </a:extLst>
              </a:tr>
              <a:tr h="382626">
                <a:tc>
                  <a:txBody>
                    <a:bodyPr/>
                    <a:lstStyle/>
                    <a:p>
                      <a:pPr algn="ctr"/>
                      <a:r>
                        <a:rPr kumimoji="1" lang="en-US" altLang="ja-JP" sz="1200" dirty="0">
                          <a:latin typeface="+mn-lt"/>
                          <a:ea typeface="+mj-ea"/>
                          <a:cs typeface="Calibri Light" panose="020F0302020204030204" pitchFamily="34" charset="0"/>
                        </a:rPr>
                        <a:t>Total</a:t>
                      </a: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dirty="0">
                        <a:latin typeface="+mn-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22073"/>
                  </a:ext>
                </a:extLst>
              </a:tr>
            </a:tbl>
          </a:graphicData>
        </a:graphic>
      </p:graphicFrame>
    </p:spTree>
    <p:extLst>
      <p:ext uri="{BB962C8B-B14F-4D97-AF65-F5344CB8AC3E}">
        <p14:creationId xmlns:p14="http://schemas.microsoft.com/office/powerpoint/2010/main" val="3184058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a:extLst>
              <a:ext uri="{FF2B5EF4-FFF2-40B4-BE49-F238E27FC236}">
                <a16:creationId xmlns:a16="http://schemas.microsoft.com/office/drawing/2014/main" id="{1E413D5C-7400-019E-2960-DD3E84E22136}"/>
              </a:ext>
            </a:extLst>
          </p:cNvPr>
          <p:cNvSpPr/>
          <p:nvPr/>
        </p:nvSpPr>
        <p:spPr bwMode="gray">
          <a:xfrm>
            <a:off x="415926" y="1653513"/>
            <a:ext cx="9072000" cy="4934487"/>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Example</a:t>
            </a:r>
            <a:r>
              <a:rPr kumimoji="1" lang="ja-JP" altLang="en-US" sz="1200" b="0" i="0" u="none" strike="noStrike" kern="1200" cap="none" spc="0" normalizeH="0" baseline="0" noProof="0" dirty="0">
                <a:ln>
                  <a:noFill/>
                </a:ln>
                <a:solidFill>
                  <a:prstClr val="black"/>
                </a:solidFill>
                <a:effectLst/>
                <a:uLnTx/>
                <a:uFillTx/>
                <a:latin typeface="+mn-lt"/>
                <a:ea typeface="+mn-ea"/>
                <a:cs typeface="+mn-cs"/>
              </a:rPr>
              <a:t>：</a:t>
            </a:r>
          </a:p>
        </p:txBody>
      </p:sp>
      <p:sp>
        <p:nvSpPr>
          <p:cNvPr id="3" name="スライド番号プレースホルダー 2">
            <a:extLst>
              <a:ext uri="{FF2B5EF4-FFF2-40B4-BE49-F238E27FC236}">
                <a16:creationId xmlns:a16="http://schemas.microsoft.com/office/drawing/2014/main" id="{134C09BC-4CD4-A0EA-29BB-16473174B926}"/>
              </a:ext>
            </a:extLst>
          </p:cNvPr>
          <p:cNvSpPr>
            <a:spLocks noGrp="1"/>
          </p:cNvSpPr>
          <p:nvPr>
            <p:ph type="sldNum" sz="quarter" idx="11"/>
          </p:nvPr>
        </p:nvSpPr>
        <p:spPr/>
        <p:txBody>
          <a:bodyPr/>
          <a:lstStyle/>
          <a:p>
            <a:fld id="{AA5FCFE5-FE56-4EF1-80A8-07776887C2A1}" type="slidenum">
              <a:rPr lang="ja-JP" altLang="en-US" smtClean="0"/>
              <a:pPr/>
              <a:t>13</a:t>
            </a:fld>
            <a:endParaRPr lang="ja-JP" altLang="en-US"/>
          </a:p>
        </p:txBody>
      </p:sp>
      <p:sp>
        <p:nvSpPr>
          <p:cNvPr id="6" name="タイトル 5">
            <a:extLst>
              <a:ext uri="{FF2B5EF4-FFF2-40B4-BE49-F238E27FC236}">
                <a16:creationId xmlns:a16="http://schemas.microsoft.com/office/drawing/2014/main" id="{7D4F1334-02E2-599D-8281-44693BEF78F8}"/>
              </a:ext>
            </a:extLst>
          </p:cNvPr>
          <p:cNvSpPr>
            <a:spLocks noGrp="1"/>
          </p:cNvSpPr>
          <p:nvPr>
            <p:ph type="title"/>
          </p:nvPr>
        </p:nvSpPr>
        <p:spPr/>
        <p:txBody>
          <a:bodyPr/>
          <a:lstStyle/>
          <a:p>
            <a:r>
              <a:rPr kumimoji="1" lang="en-US" altLang="ja-JP" dirty="0"/>
              <a:t>Contents of the PoC </a:t>
            </a:r>
            <a:r>
              <a:rPr kumimoji="1" lang="ja-JP" altLang="en-US" dirty="0"/>
              <a:t>⑥（</a:t>
            </a:r>
            <a:r>
              <a:rPr kumimoji="1" lang="en-US" altLang="ja-JP" dirty="0"/>
              <a:t>teams and Members</a:t>
            </a:r>
            <a:r>
              <a:rPr kumimoji="1" lang="ja-JP" altLang="en-US" dirty="0"/>
              <a:t>）</a:t>
            </a:r>
          </a:p>
        </p:txBody>
      </p:sp>
      <p:sp>
        <p:nvSpPr>
          <p:cNvPr id="2" name="正方形/長方形 1">
            <a:extLst>
              <a:ext uri="{FF2B5EF4-FFF2-40B4-BE49-F238E27FC236}">
                <a16:creationId xmlns:a16="http://schemas.microsoft.com/office/drawing/2014/main" id="{A4CC28F9-D9E8-3AAA-614B-BA81E7915C54}"/>
              </a:ext>
            </a:extLst>
          </p:cNvPr>
          <p:cNvSpPr/>
          <p:nvPr/>
        </p:nvSpPr>
        <p:spPr bwMode="gray">
          <a:xfrm>
            <a:off x="415925" y="1016000"/>
            <a:ext cx="9072000" cy="459999"/>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en-US" altLang="ja-JP" sz="1400" b="1" dirty="0">
                <a:solidFill>
                  <a:srgbClr val="FF0000"/>
                </a:solidFill>
                <a:latin typeface="+mn-lt"/>
                <a:cs typeface="+mn-cs"/>
              </a:rPr>
              <a:t>D</a:t>
            </a:r>
            <a:r>
              <a:rPr kumimoji="1" lang="en-US" altLang="ja-JP" sz="1400" b="1" i="0" u="none" strike="noStrike" kern="1200" cap="none" spc="0" normalizeH="0" baseline="0" noProof="0" dirty="0">
                <a:ln>
                  <a:noFill/>
                </a:ln>
                <a:solidFill>
                  <a:srgbClr val="FF0000"/>
                </a:solidFill>
                <a:effectLst/>
                <a:uLnTx/>
                <a:uFillTx/>
                <a:latin typeface="+mn-lt"/>
                <a:ea typeface="+mn-ea"/>
                <a:cs typeface="+mn-cs"/>
              </a:rPr>
              <a:t>escribe the implementation system for the preparation and implementation of the proof of concept.</a:t>
            </a:r>
            <a:br>
              <a:rPr kumimoji="1" lang="en-US" altLang="ja-JP" sz="1400" b="1" i="0" u="none" strike="noStrike" kern="1200" cap="none" spc="0" normalizeH="0" baseline="0" noProof="0" dirty="0">
                <a:ln>
                  <a:noFill/>
                </a:ln>
                <a:solidFill>
                  <a:srgbClr val="FF0000"/>
                </a:solidFill>
                <a:effectLst/>
                <a:uLnTx/>
                <a:uFillTx/>
                <a:latin typeface="+mn-lt"/>
                <a:ea typeface="+mn-ea"/>
                <a:cs typeface="+mn-cs"/>
              </a:rPr>
            </a:br>
            <a:r>
              <a:rPr kumimoji="1" lang="en-US" altLang="ja-JP" sz="1400" i="0" u="none" strike="noStrike" kern="1200" cap="none" spc="0" normalizeH="0" baseline="0" noProof="0" dirty="0">
                <a:ln>
                  <a:noFill/>
                </a:ln>
                <a:solidFill>
                  <a:srgbClr val="FF0000"/>
                </a:solidFill>
                <a:effectLst/>
                <a:uLnTx/>
                <a:uFillTx/>
                <a:latin typeface="+mn-lt"/>
                <a:ea typeface="+mn-ea"/>
                <a:cs typeface="+mn-cs"/>
              </a:rPr>
              <a:t>*Also describe the English level of each person. </a:t>
            </a:r>
            <a:br>
              <a:rPr kumimoji="1" lang="en-US" altLang="ja-JP" sz="1400" i="0" u="none" strike="noStrike" kern="1200" cap="none" spc="0" normalizeH="0" baseline="0" noProof="0" dirty="0">
                <a:ln>
                  <a:noFill/>
                </a:ln>
                <a:solidFill>
                  <a:srgbClr val="FF0000"/>
                </a:solidFill>
                <a:effectLst/>
                <a:uLnTx/>
                <a:uFillTx/>
                <a:latin typeface="+mn-lt"/>
                <a:ea typeface="+mn-ea"/>
                <a:cs typeface="+mn-cs"/>
              </a:rPr>
            </a:br>
            <a:r>
              <a:rPr kumimoji="1" lang="en-US" altLang="ja-JP" sz="1400" i="0" u="none" strike="noStrike" kern="1200" cap="none" spc="0" normalizeH="0" baseline="0" noProof="0" dirty="0">
                <a:ln>
                  <a:noFill/>
                </a:ln>
                <a:solidFill>
                  <a:srgbClr val="FF0000"/>
                </a:solidFill>
                <a:effectLst/>
                <a:uLnTx/>
                <a:uFillTx/>
                <a:latin typeface="+mn-lt"/>
                <a:ea typeface="+mn-ea"/>
                <a:cs typeface="+mn-cs"/>
              </a:rPr>
              <a:t>*Enclose the person(s) staying on site in a box.</a:t>
            </a:r>
          </a:p>
        </p:txBody>
      </p:sp>
      <p:cxnSp>
        <p:nvCxnSpPr>
          <p:cNvPr id="5" name="直線コネクタ 4">
            <a:extLst>
              <a:ext uri="{FF2B5EF4-FFF2-40B4-BE49-F238E27FC236}">
                <a16:creationId xmlns:a16="http://schemas.microsoft.com/office/drawing/2014/main" id="{10E0C756-430C-66BB-7AB0-107EFA994FED}"/>
              </a:ext>
            </a:extLst>
          </p:cNvPr>
          <p:cNvCxnSpPr>
            <a:cxnSpLocks/>
            <a:stCxn id="21" idx="2"/>
            <a:endCxn id="15" idx="0"/>
          </p:cNvCxnSpPr>
          <p:nvPr/>
        </p:nvCxnSpPr>
        <p:spPr>
          <a:xfrm>
            <a:off x="4990275" y="2824889"/>
            <a:ext cx="0" cy="187267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278C62B9-820D-79BD-3B97-C21171BD934F}"/>
              </a:ext>
            </a:extLst>
          </p:cNvPr>
          <p:cNvGrpSpPr/>
          <p:nvPr/>
        </p:nvGrpSpPr>
        <p:grpSpPr>
          <a:xfrm>
            <a:off x="2761585" y="1696399"/>
            <a:ext cx="4457380" cy="1128490"/>
            <a:chOff x="416999" y="1484313"/>
            <a:chExt cx="4356000" cy="1105365"/>
          </a:xfrm>
        </p:grpSpPr>
        <p:sp>
          <p:nvSpPr>
            <p:cNvPr id="21" name="Rectangle 7">
              <a:extLst>
                <a:ext uri="{FF2B5EF4-FFF2-40B4-BE49-F238E27FC236}">
                  <a16:creationId xmlns:a16="http://schemas.microsoft.com/office/drawing/2014/main" id="{E74432C7-A2D3-6ABD-3F1F-BEA57200B952}"/>
                </a:ext>
              </a:extLst>
            </p:cNvPr>
            <p:cNvSpPr>
              <a:spLocks noChangeArrowheads="1"/>
            </p:cNvSpPr>
            <p:nvPr/>
          </p:nvSpPr>
          <p:spPr bwMode="gray">
            <a:xfrm>
              <a:off x="416999" y="1844313"/>
              <a:ext cx="4356000" cy="745365"/>
            </a:xfrm>
            <a:prstGeom prst="rect">
              <a:avLst/>
            </a:prstGeom>
            <a:solidFill>
              <a:schemeClr val="bg1"/>
            </a:solidFill>
            <a:ln w="12700" algn="ctr">
              <a:solidFill>
                <a:srgbClr val="8C8C8C"/>
              </a:solidFill>
              <a:miter lim="800000"/>
              <a:headEnd/>
              <a:tailEnd/>
            </a:ln>
            <a:effectLst/>
          </p:spPr>
          <p:txBody>
            <a:bodyPr wrap="square" lIns="72000" tIns="72000" rIns="72000" bIns="72000" anchor="t" anchorCtr="0">
              <a:spAutoFit/>
            </a:bodyPr>
            <a:lstStyle/>
            <a:p>
              <a:pPr marL="171450" indent="-171450" fontAlgn="auto">
                <a:spcBef>
                  <a:spcPts val="0"/>
                </a:spcBef>
                <a:spcAft>
                  <a:spcPts val="0"/>
                </a:spcAft>
                <a:buClr>
                  <a:srgbClr val="000000"/>
                </a:buClr>
                <a:buFont typeface="Wingdings" panose="05000000000000000000" pitchFamily="2" charset="2"/>
                <a:buChar char="n"/>
              </a:pPr>
              <a:r>
                <a:rPr kumimoji="1" lang="en-US" altLang="ja-JP" sz="1000" b="1" dirty="0">
                  <a:solidFill>
                    <a:srgbClr val="000000"/>
                  </a:solidFill>
                  <a:latin typeface="Calibri Light" panose="020F0302020204030204" pitchFamily="34" charset="0"/>
                  <a:ea typeface="+mj-ea"/>
                  <a:cs typeface="Calibri Light" panose="020F0302020204030204" pitchFamily="34" charset="0"/>
                </a:rPr>
                <a:t>Name</a:t>
              </a:r>
              <a:r>
                <a:rPr kumimoji="1" lang="ja-JP" altLang="en-US" sz="1000" b="1" dirty="0">
                  <a:solidFill>
                    <a:srgbClr val="000000"/>
                  </a:solidFill>
                  <a:latin typeface="Calibri Light" panose="020F0302020204030204" pitchFamily="34" charset="0"/>
                  <a:ea typeface="+mj-ea"/>
                  <a:cs typeface="Calibri Light" panose="020F0302020204030204" pitchFamily="34" charset="0"/>
                </a:rPr>
                <a:t> </a:t>
              </a:r>
              <a:r>
                <a:rPr kumimoji="1" lang="en-US" altLang="ja-JP" sz="1000" b="1" dirty="0">
                  <a:solidFill>
                    <a:srgbClr val="000000"/>
                  </a:solidFill>
                  <a:latin typeface="Calibri Light" panose="020F0302020204030204" pitchFamily="34" charset="0"/>
                  <a:ea typeface="+mj-ea"/>
                  <a:cs typeface="Calibri Light" panose="020F0302020204030204" pitchFamily="34" charset="0"/>
                </a:rPr>
                <a:t>/</a:t>
              </a:r>
              <a:r>
                <a:rPr kumimoji="1" lang="ja-JP" altLang="en-US" sz="1000" b="1" dirty="0">
                  <a:solidFill>
                    <a:srgbClr val="000000"/>
                  </a:solidFill>
                  <a:latin typeface="Calibri Light" panose="020F0302020204030204" pitchFamily="34" charset="0"/>
                  <a:ea typeface="+mj-ea"/>
                  <a:cs typeface="Calibri Light" panose="020F0302020204030204" pitchFamily="34" charset="0"/>
                </a:rPr>
                <a:t> </a:t>
              </a:r>
              <a:r>
                <a:rPr kumimoji="1" lang="en-US" altLang="ja-JP" sz="1000" b="1" dirty="0">
                  <a:solidFill>
                    <a:srgbClr val="000000"/>
                  </a:solidFill>
                  <a:latin typeface="Calibri Light" panose="020F0302020204030204" pitchFamily="34" charset="0"/>
                  <a:ea typeface="+mj-ea"/>
                  <a:cs typeface="Calibri Light" panose="020F0302020204030204" pitchFamily="34" charset="0"/>
                </a:rPr>
                <a:t>Title</a:t>
              </a:r>
            </a:p>
            <a:p>
              <a:pPr marL="268288" indent="-177800" fontAlgn="auto">
                <a:spcBef>
                  <a:spcPts val="0"/>
                </a:spcBef>
                <a:spcAft>
                  <a:spcPts val="0"/>
                </a:spcAft>
                <a:buClr>
                  <a:srgbClr val="000000"/>
                </a:buClr>
                <a:buFont typeface="Wingdings" panose="05000000000000000000" pitchFamily="2" charset="2"/>
                <a:buChar char="ü"/>
              </a:pPr>
              <a:r>
                <a:rPr kumimoji="1" lang="en-US" altLang="ja-JP" sz="1000" dirty="0">
                  <a:solidFill>
                    <a:srgbClr val="000000"/>
                  </a:solidFill>
                  <a:latin typeface="Calibri Light" panose="020F0302020204030204" pitchFamily="34" charset="0"/>
                  <a:ea typeface="+mj-ea"/>
                  <a:cs typeface="Calibri Light" panose="020F0302020204030204" pitchFamily="34" charset="0"/>
                </a:rPr>
                <a:t>Person finally responsible for</a:t>
              </a:r>
            </a:p>
            <a:p>
              <a:pPr marL="268288" indent="-177800" fontAlgn="auto">
                <a:spcBef>
                  <a:spcPts val="0"/>
                </a:spcBef>
                <a:spcAft>
                  <a:spcPts val="0"/>
                </a:spcAft>
                <a:buClr>
                  <a:srgbClr val="000000"/>
                </a:buClr>
                <a:buFont typeface="Wingdings" panose="05000000000000000000" pitchFamily="2" charset="2"/>
                <a:buChar char="ü"/>
              </a:pPr>
              <a:r>
                <a:rPr kumimoji="1" lang="en-US" altLang="ja-JP" sz="1000" dirty="0">
                  <a:solidFill>
                    <a:srgbClr val="000000"/>
                  </a:solidFill>
                  <a:latin typeface="Calibri Light" panose="020F0302020204030204" pitchFamily="34" charset="0"/>
                  <a:ea typeface="+mj-ea"/>
                  <a:cs typeface="Calibri Light" panose="020F0302020204030204" pitchFamily="34" charset="0"/>
                </a:rPr>
                <a:t>Career</a:t>
              </a:r>
            </a:p>
            <a:p>
              <a:pPr marL="268288" indent="-177800" fontAlgn="auto">
                <a:spcBef>
                  <a:spcPts val="0"/>
                </a:spcBef>
                <a:spcAft>
                  <a:spcPts val="0"/>
                </a:spcAft>
                <a:buClr>
                  <a:srgbClr val="000000"/>
                </a:buClr>
                <a:buFont typeface="Wingdings" panose="05000000000000000000" pitchFamily="2" charset="2"/>
                <a:buChar char="ü"/>
              </a:pPr>
              <a:r>
                <a:rPr kumimoji="1" lang="en-US" altLang="ja-JP" sz="1000" dirty="0">
                  <a:solidFill>
                    <a:srgbClr val="000000"/>
                  </a:solidFill>
                  <a:latin typeface="Calibri Light" panose="020F0302020204030204" pitchFamily="34" charset="0"/>
                  <a:ea typeface="+mj-ea"/>
                  <a:cs typeface="Calibri Light" panose="020F0302020204030204" pitchFamily="34" charset="0"/>
                </a:rPr>
                <a:t>English level (beginner, daily conversation level, business level, native level)</a:t>
              </a:r>
              <a:endParaRPr kumimoji="1" lang="ja-JP" altLang="en-US" sz="1000" dirty="0">
                <a:solidFill>
                  <a:srgbClr val="000000"/>
                </a:solidFill>
                <a:latin typeface="Calibri Light" panose="020F0302020204030204" pitchFamily="34" charset="0"/>
                <a:ea typeface="+mj-ea"/>
                <a:cs typeface="Calibri Light" panose="020F0302020204030204" pitchFamily="34" charset="0"/>
              </a:endParaRPr>
            </a:p>
          </p:txBody>
        </p:sp>
        <p:sp>
          <p:nvSpPr>
            <p:cNvPr id="22" name="Text Box 8">
              <a:extLst>
                <a:ext uri="{FF2B5EF4-FFF2-40B4-BE49-F238E27FC236}">
                  <a16:creationId xmlns:a16="http://schemas.microsoft.com/office/drawing/2014/main" id="{FDDE1D41-0A7A-70A5-8A29-E22DA6CE9E1A}"/>
                </a:ext>
              </a:extLst>
            </p:cNvPr>
            <p:cNvSpPr txBox="1">
              <a:spLocks noChangeArrowheads="1"/>
            </p:cNvSpPr>
            <p:nvPr/>
          </p:nvSpPr>
          <p:spPr bwMode="gray">
            <a:xfrm>
              <a:off x="416999" y="1484313"/>
              <a:ext cx="4356000" cy="360000"/>
            </a:xfrm>
            <a:prstGeom prst="rect">
              <a:avLst/>
            </a:prstGeom>
            <a:solidFill>
              <a:srgbClr val="8C8C8C"/>
            </a:solidFill>
            <a:ln w="12700" algn="ctr">
              <a:solidFill>
                <a:srgbClr val="8C8C8C"/>
              </a:solidFill>
              <a:miter lim="800000"/>
              <a:headEnd/>
              <a:tailEnd type="none" w="sm" len="med"/>
            </a:ln>
            <a:effectLst/>
          </p:spPr>
          <p:txBody>
            <a:bodyPr wrap="none" lIns="72000" tIns="72000" rIns="72000" bIns="72000" anchor="ctr" anchorCtr="0">
              <a:noAutofit/>
            </a:bodyPr>
            <a:lstStyle/>
            <a:p>
              <a:pPr algn="ctr" fontAlgn="auto">
                <a:lnSpc>
                  <a:spcPct val="95000"/>
                </a:lnSpc>
                <a:spcBef>
                  <a:spcPts val="0"/>
                </a:spcBef>
                <a:spcAft>
                  <a:spcPts val="0"/>
                </a:spcAft>
              </a:pPr>
              <a:r>
                <a:rPr kumimoji="1" lang="en-US" altLang="ja-JP" sz="1000" b="1" dirty="0">
                  <a:solidFill>
                    <a:schemeClr val="bg1"/>
                  </a:solidFill>
                  <a:latin typeface="Calibri Light" panose="020F0302020204030204" pitchFamily="34" charset="0"/>
                  <a:ea typeface="+mj-ea"/>
                  <a:cs typeface="Calibri Light" panose="020F0302020204030204" pitchFamily="34" charset="0"/>
                </a:rPr>
                <a:t>person finally responsible for </a:t>
              </a:r>
              <a:endParaRPr kumimoji="1" lang="ja-JP" altLang="en-US" sz="1000" b="1" dirty="0">
                <a:solidFill>
                  <a:schemeClr val="bg1"/>
                </a:solidFill>
                <a:latin typeface="Calibri Light" panose="020F0302020204030204" pitchFamily="34" charset="0"/>
                <a:ea typeface="+mj-ea"/>
                <a:cs typeface="Calibri Light" panose="020F0302020204030204" pitchFamily="34" charset="0"/>
              </a:endParaRPr>
            </a:p>
          </p:txBody>
        </p:sp>
      </p:grpSp>
      <p:grpSp>
        <p:nvGrpSpPr>
          <p:cNvPr id="8" name="グループ化 7">
            <a:extLst>
              <a:ext uri="{FF2B5EF4-FFF2-40B4-BE49-F238E27FC236}">
                <a16:creationId xmlns:a16="http://schemas.microsoft.com/office/drawing/2014/main" id="{C26E3082-4424-4615-B453-4D7B33BE62D7}"/>
              </a:ext>
            </a:extLst>
          </p:cNvPr>
          <p:cNvGrpSpPr/>
          <p:nvPr/>
        </p:nvGrpSpPr>
        <p:grpSpPr>
          <a:xfrm>
            <a:off x="2761585" y="3031170"/>
            <a:ext cx="4457380" cy="1128490"/>
            <a:chOff x="416999" y="2811821"/>
            <a:chExt cx="4356000" cy="1105365"/>
          </a:xfrm>
        </p:grpSpPr>
        <p:sp>
          <p:nvSpPr>
            <p:cNvPr id="19" name="Rectangle 7">
              <a:extLst>
                <a:ext uri="{FF2B5EF4-FFF2-40B4-BE49-F238E27FC236}">
                  <a16:creationId xmlns:a16="http://schemas.microsoft.com/office/drawing/2014/main" id="{2A4F0628-8356-4F58-B34F-ABD190FB9228}"/>
                </a:ext>
              </a:extLst>
            </p:cNvPr>
            <p:cNvSpPr>
              <a:spLocks noChangeArrowheads="1"/>
            </p:cNvSpPr>
            <p:nvPr/>
          </p:nvSpPr>
          <p:spPr bwMode="gray">
            <a:xfrm>
              <a:off x="416999" y="3171821"/>
              <a:ext cx="4356000" cy="745365"/>
            </a:xfrm>
            <a:prstGeom prst="rect">
              <a:avLst/>
            </a:prstGeom>
            <a:solidFill>
              <a:schemeClr val="bg1"/>
            </a:solidFill>
            <a:ln w="12700" algn="ctr">
              <a:solidFill>
                <a:srgbClr val="8C8C8C"/>
              </a:solidFill>
              <a:miter lim="800000"/>
              <a:headEnd/>
              <a:tailEnd/>
            </a:ln>
            <a:effectLst/>
          </p:spPr>
          <p:txBody>
            <a:bodyPr wrap="square" lIns="72000" tIns="72000" rIns="72000" bIns="72000" anchor="t" anchorCtr="0">
              <a:spAutoFit/>
            </a:bodyPr>
            <a:lstStyle/>
            <a:p>
              <a:pPr marL="171450" indent="-171450" fontAlgn="auto">
                <a:spcBef>
                  <a:spcPts val="0"/>
                </a:spcBef>
                <a:spcAft>
                  <a:spcPts val="0"/>
                </a:spcAft>
                <a:buClr>
                  <a:srgbClr val="000000"/>
                </a:buClr>
                <a:buFont typeface="Wingdings" panose="05000000000000000000" pitchFamily="2" charset="2"/>
                <a:buChar char="n"/>
              </a:pPr>
              <a:r>
                <a:rPr kumimoji="1" lang="en-US" altLang="ja-JP" sz="1000" b="1" dirty="0">
                  <a:solidFill>
                    <a:srgbClr val="000000"/>
                  </a:solidFill>
                  <a:latin typeface="Calibri Light" panose="020F0302020204030204" pitchFamily="34" charset="0"/>
                  <a:ea typeface="+mj-ea"/>
                  <a:cs typeface="Calibri Light" panose="020F0302020204030204" pitchFamily="34" charset="0"/>
                </a:rPr>
                <a:t>Name</a:t>
              </a:r>
              <a:r>
                <a:rPr kumimoji="1" lang="ja-JP" altLang="en-US" sz="1000" b="1" dirty="0">
                  <a:solidFill>
                    <a:srgbClr val="000000"/>
                  </a:solidFill>
                  <a:latin typeface="Calibri Light" panose="020F0302020204030204" pitchFamily="34" charset="0"/>
                  <a:ea typeface="+mj-ea"/>
                  <a:cs typeface="Calibri Light" panose="020F0302020204030204" pitchFamily="34" charset="0"/>
                </a:rPr>
                <a:t> </a:t>
              </a:r>
              <a:r>
                <a:rPr kumimoji="1" lang="en-US" altLang="ja-JP" sz="1000" b="1" dirty="0">
                  <a:solidFill>
                    <a:srgbClr val="000000"/>
                  </a:solidFill>
                  <a:latin typeface="Calibri Light" panose="020F0302020204030204" pitchFamily="34" charset="0"/>
                  <a:ea typeface="+mj-ea"/>
                  <a:cs typeface="Calibri Light" panose="020F0302020204030204" pitchFamily="34" charset="0"/>
                </a:rPr>
                <a:t>/</a:t>
              </a:r>
              <a:r>
                <a:rPr kumimoji="1" lang="ja-JP" altLang="en-US" sz="1000" b="1" dirty="0">
                  <a:solidFill>
                    <a:srgbClr val="000000"/>
                  </a:solidFill>
                  <a:latin typeface="Calibri Light" panose="020F0302020204030204" pitchFamily="34" charset="0"/>
                  <a:ea typeface="+mj-ea"/>
                  <a:cs typeface="Calibri Light" panose="020F0302020204030204" pitchFamily="34" charset="0"/>
                </a:rPr>
                <a:t> </a:t>
              </a:r>
              <a:r>
                <a:rPr kumimoji="1" lang="en-US" altLang="ja-JP" sz="1000" b="1" dirty="0">
                  <a:solidFill>
                    <a:srgbClr val="000000"/>
                  </a:solidFill>
                  <a:latin typeface="Calibri Light" panose="020F0302020204030204" pitchFamily="34" charset="0"/>
                  <a:ea typeface="+mj-ea"/>
                  <a:cs typeface="Calibri Light" panose="020F0302020204030204" pitchFamily="34" charset="0"/>
                </a:rPr>
                <a:t>title</a:t>
              </a:r>
            </a:p>
            <a:p>
              <a:pPr marL="268288" indent="-177800" fontAlgn="auto">
                <a:spcBef>
                  <a:spcPts val="0"/>
                </a:spcBef>
                <a:spcAft>
                  <a:spcPts val="0"/>
                </a:spcAft>
                <a:buClr>
                  <a:srgbClr val="000000"/>
                </a:buClr>
                <a:buFont typeface="Wingdings" panose="05000000000000000000" pitchFamily="2" charset="2"/>
                <a:buChar char="ü"/>
              </a:pPr>
              <a:r>
                <a:rPr kumimoji="1" lang="en-US" altLang="ja-JP" sz="1000" dirty="0">
                  <a:solidFill>
                    <a:srgbClr val="000000"/>
                  </a:solidFill>
                  <a:latin typeface="Calibri Light" panose="020F0302020204030204" pitchFamily="34" charset="0"/>
                  <a:ea typeface="+mj-ea"/>
                  <a:cs typeface="Calibri Light" panose="020F0302020204030204" pitchFamily="34" charset="0"/>
                </a:rPr>
                <a:t>On-site responsibility for progress and quality control of all operations</a:t>
              </a:r>
            </a:p>
            <a:p>
              <a:pPr marL="268288" indent="-177800" fontAlgn="auto">
                <a:spcBef>
                  <a:spcPts val="0"/>
                </a:spcBef>
                <a:spcAft>
                  <a:spcPts val="0"/>
                </a:spcAft>
                <a:buClr>
                  <a:srgbClr val="000000"/>
                </a:buClr>
                <a:buFont typeface="Wingdings" panose="05000000000000000000" pitchFamily="2" charset="2"/>
                <a:buChar char="ü"/>
              </a:pPr>
              <a:r>
                <a:rPr kumimoji="1" lang="en-US" altLang="ja-JP" sz="1000" dirty="0">
                  <a:solidFill>
                    <a:srgbClr val="000000"/>
                  </a:solidFill>
                  <a:latin typeface="Calibri Light" panose="020F0302020204030204" pitchFamily="34" charset="0"/>
                  <a:ea typeface="+mj-ea"/>
                  <a:cs typeface="Calibri Light" panose="020F0302020204030204" pitchFamily="34" charset="0"/>
                </a:rPr>
                <a:t>Career</a:t>
              </a:r>
            </a:p>
            <a:p>
              <a:pPr marL="268288" indent="-177800" fontAlgn="auto">
                <a:spcBef>
                  <a:spcPts val="0"/>
                </a:spcBef>
                <a:spcAft>
                  <a:spcPts val="0"/>
                </a:spcAft>
                <a:buClr>
                  <a:srgbClr val="000000"/>
                </a:buClr>
                <a:buFont typeface="Wingdings" panose="05000000000000000000" pitchFamily="2" charset="2"/>
                <a:buChar char="ü"/>
              </a:pPr>
              <a:r>
                <a:rPr kumimoji="1" lang="en-US" altLang="ja-JP" sz="1000" dirty="0">
                  <a:solidFill>
                    <a:srgbClr val="000000"/>
                  </a:solidFill>
                  <a:latin typeface="Calibri Light" panose="020F0302020204030204" pitchFamily="34" charset="0"/>
                  <a:ea typeface="+mj-ea"/>
                  <a:cs typeface="Calibri Light" panose="020F0302020204030204" pitchFamily="34" charset="0"/>
                </a:rPr>
                <a:t>English level (beginner, daily conversation level, business level, native level)</a:t>
              </a:r>
              <a:endParaRPr kumimoji="1" lang="ja-JP" altLang="en-US" sz="1000" dirty="0">
                <a:solidFill>
                  <a:srgbClr val="000000"/>
                </a:solidFill>
                <a:latin typeface="Calibri Light" panose="020F0302020204030204" pitchFamily="34" charset="0"/>
                <a:ea typeface="+mj-ea"/>
                <a:cs typeface="Calibri Light" panose="020F0302020204030204" pitchFamily="34" charset="0"/>
              </a:endParaRPr>
            </a:p>
          </p:txBody>
        </p:sp>
        <p:sp>
          <p:nvSpPr>
            <p:cNvPr id="20" name="Text Box 8">
              <a:extLst>
                <a:ext uri="{FF2B5EF4-FFF2-40B4-BE49-F238E27FC236}">
                  <a16:creationId xmlns:a16="http://schemas.microsoft.com/office/drawing/2014/main" id="{7B23267E-9B8C-6863-0929-12545D9A6697}"/>
                </a:ext>
              </a:extLst>
            </p:cNvPr>
            <p:cNvSpPr txBox="1">
              <a:spLocks noChangeArrowheads="1"/>
            </p:cNvSpPr>
            <p:nvPr/>
          </p:nvSpPr>
          <p:spPr bwMode="gray">
            <a:xfrm>
              <a:off x="416999" y="2811821"/>
              <a:ext cx="4356000" cy="360000"/>
            </a:xfrm>
            <a:prstGeom prst="rect">
              <a:avLst/>
            </a:prstGeom>
            <a:solidFill>
              <a:srgbClr val="8C8C8C"/>
            </a:solidFill>
            <a:ln w="12700" algn="ctr">
              <a:solidFill>
                <a:srgbClr val="8C8C8C"/>
              </a:solidFill>
              <a:miter lim="800000"/>
              <a:headEnd/>
              <a:tailEnd type="none" w="sm" len="med"/>
            </a:ln>
            <a:effectLst/>
          </p:spPr>
          <p:txBody>
            <a:bodyPr wrap="none" lIns="72000" tIns="72000" rIns="72000" bIns="72000"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en-US" altLang="ja-JP" sz="1000" dirty="0">
                  <a:latin typeface="Calibri Light" panose="020F0302020204030204" pitchFamily="34" charset="0"/>
                  <a:ea typeface="+mj-ea"/>
                  <a:cs typeface="Calibri Light" panose="020F0302020204030204" pitchFamily="34" charset="0"/>
                </a:rPr>
                <a:t>Project Manager </a:t>
              </a:r>
              <a:endParaRPr lang="ja-JP" altLang="en-US" sz="1000" dirty="0">
                <a:latin typeface="Calibri Light" panose="020F0302020204030204" pitchFamily="34" charset="0"/>
                <a:ea typeface="+mj-ea"/>
                <a:cs typeface="Calibri Light" panose="020F0302020204030204" pitchFamily="34" charset="0"/>
              </a:endParaRPr>
            </a:p>
          </p:txBody>
        </p:sp>
      </p:grpSp>
      <p:grpSp>
        <p:nvGrpSpPr>
          <p:cNvPr id="9" name="グループ化 8">
            <a:extLst>
              <a:ext uri="{FF2B5EF4-FFF2-40B4-BE49-F238E27FC236}">
                <a16:creationId xmlns:a16="http://schemas.microsoft.com/office/drawing/2014/main" id="{4FE3C6A3-0DD2-84DC-0593-3F6EEB93166B}"/>
              </a:ext>
            </a:extLst>
          </p:cNvPr>
          <p:cNvGrpSpPr/>
          <p:nvPr/>
        </p:nvGrpSpPr>
        <p:grpSpPr>
          <a:xfrm>
            <a:off x="716686" y="4697559"/>
            <a:ext cx="2676815" cy="1282379"/>
            <a:chOff x="416999" y="4616408"/>
            <a:chExt cx="4356000" cy="1256100"/>
          </a:xfrm>
        </p:grpSpPr>
        <p:sp>
          <p:nvSpPr>
            <p:cNvPr id="17" name="Text Box 8">
              <a:extLst>
                <a:ext uri="{FF2B5EF4-FFF2-40B4-BE49-F238E27FC236}">
                  <a16:creationId xmlns:a16="http://schemas.microsoft.com/office/drawing/2014/main" id="{846E1668-01E0-2ED7-F277-4357B56B314D}"/>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72000" tIns="72000" rIns="72000" bIns="72000"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en-US" altLang="ja-JP" sz="1000" dirty="0">
                  <a:latin typeface="Calibri Light" panose="020F0302020204030204" pitchFamily="34" charset="0"/>
                  <a:ea typeface="+mj-ea"/>
                  <a:cs typeface="Calibri Light" panose="020F0302020204030204" pitchFamily="34" charset="0"/>
                </a:rPr>
                <a:t>Development Team</a:t>
              </a:r>
              <a:endParaRPr lang="ja-JP" altLang="en-US" sz="1000" dirty="0">
                <a:latin typeface="Calibri Light" panose="020F0302020204030204" pitchFamily="34" charset="0"/>
                <a:ea typeface="+mj-ea"/>
                <a:cs typeface="Calibri Light" panose="020F0302020204030204" pitchFamily="34" charset="0"/>
              </a:endParaRPr>
            </a:p>
          </p:txBody>
        </p:sp>
        <p:sp>
          <p:nvSpPr>
            <p:cNvPr id="18" name="Rectangle 7">
              <a:extLst>
                <a:ext uri="{FF2B5EF4-FFF2-40B4-BE49-F238E27FC236}">
                  <a16:creationId xmlns:a16="http://schemas.microsoft.com/office/drawing/2014/main" id="{B8ACB61C-6CFE-2FB7-E617-F41733600F0A}"/>
                </a:ext>
              </a:extLst>
            </p:cNvPr>
            <p:cNvSpPr>
              <a:spLocks noChangeArrowheads="1"/>
            </p:cNvSpPr>
            <p:nvPr/>
          </p:nvSpPr>
          <p:spPr bwMode="gray">
            <a:xfrm>
              <a:off x="416999" y="4976408"/>
              <a:ext cx="4356000" cy="896100"/>
            </a:xfrm>
            <a:prstGeom prst="rect">
              <a:avLst/>
            </a:prstGeom>
            <a:solidFill>
              <a:schemeClr val="bg1"/>
            </a:solidFill>
            <a:ln w="12700" algn="ctr">
              <a:solidFill>
                <a:srgbClr val="8C8C8C"/>
              </a:solidFill>
              <a:miter lim="800000"/>
              <a:headEnd/>
              <a:tailEnd/>
            </a:ln>
            <a:effectLst/>
          </p:spPr>
          <p:txBody>
            <a:bodyPr wrap="square" lIns="72000" tIns="72000" rIns="72000" bIns="72000" anchor="t" anchorCtr="0">
              <a:spAutoFit/>
            </a:bodyPr>
            <a:lstStyle/>
            <a:p>
              <a:pPr marL="171450" indent="-171450" fontAlgn="auto">
                <a:spcBef>
                  <a:spcPts val="0"/>
                </a:spcBef>
                <a:spcAft>
                  <a:spcPts val="0"/>
                </a:spcAft>
                <a:buClr>
                  <a:srgbClr val="000000"/>
                </a:buClr>
                <a:buFont typeface="Wingdings" panose="05000000000000000000" pitchFamily="2" charset="2"/>
                <a:buChar char="n"/>
              </a:pPr>
              <a:r>
                <a:rPr kumimoji="1" lang="en-US" altLang="ja-JP" sz="1000" b="1" dirty="0">
                  <a:solidFill>
                    <a:srgbClr val="000000"/>
                  </a:solidFill>
                  <a:latin typeface="Calibri Light" panose="020F0302020204030204" pitchFamily="34" charset="0"/>
                  <a:ea typeface="+mj-ea"/>
                  <a:cs typeface="Calibri Light" panose="020F0302020204030204" pitchFamily="34" charset="0"/>
                </a:rPr>
                <a:t>Name</a:t>
              </a:r>
              <a:r>
                <a:rPr kumimoji="1" lang="ja-JP" altLang="en-US" sz="1000" b="1" dirty="0">
                  <a:solidFill>
                    <a:srgbClr val="000000"/>
                  </a:solidFill>
                  <a:latin typeface="Calibri Light" panose="020F0302020204030204" pitchFamily="34" charset="0"/>
                  <a:ea typeface="+mj-ea"/>
                  <a:cs typeface="Calibri Light" panose="020F0302020204030204" pitchFamily="34" charset="0"/>
                </a:rPr>
                <a:t> </a:t>
              </a:r>
              <a:r>
                <a:rPr kumimoji="1" lang="en-US" altLang="ja-JP" sz="1000" b="1" dirty="0">
                  <a:solidFill>
                    <a:srgbClr val="000000"/>
                  </a:solidFill>
                  <a:latin typeface="Calibri Light" panose="020F0302020204030204" pitchFamily="34" charset="0"/>
                  <a:ea typeface="+mj-ea"/>
                  <a:cs typeface="Calibri Light" panose="020F0302020204030204" pitchFamily="34" charset="0"/>
                </a:rPr>
                <a:t>/</a:t>
              </a:r>
              <a:r>
                <a:rPr kumimoji="1" lang="ja-JP" altLang="en-US" sz="1000" b="1" dirty="0">
                  <a:solidFill>
                    <a:srgbClr val="000000"/>
                  </a:solidFill>
                  <a:latin typeface="Calibri Light" panose="020F0302020204030204" pitchFamily="34" charset="0"/>
                  <a:ea typeface="+mj-ea"/>
                  <a:cs typeface="Calibri Light" panose="020F0302020204030204" pitchFamily="34" charset="0"/>
                </a:rPr>
                <a:t> </a:t>
              </a:r>
              <a:r>
                <a:rPr kumimoji="1" lang="en-US" altLang="ja-JP" sz="1000" b="1" dirty="0">
                  <a:solidFill>
                    <a:srgbClr val="000000"/>
                  </a:solidFill>
                  <a:latin typeface="Calibri Light" panose="020F0302020204030204" pitchFamily="34" charset="0"/>
                  <a:ea typeface="+mj-ea"/>
                  <a:cs typeface="Calibri Light" panose="020F0302020204030204" pitchFamily="34" charset="0"/>
                </a:rPr>
                <a:t>Title</a:t>
              </a:r>
            </a:p>
            <a:p>
              <a:pPr marL="268288" indent="-177800" fontAlgn="auto">
                <a:spcBef>
                  <a:spcPts val="0"/>
                </a:spcBef>
                <a:spcAft>
                  <a:spcPts val="0"/>
                </a:spcAft>
                <a:buClr>
                  <a:srgbClr val="000000"/>
                </a:buClr>
                <a:buFont typeface="Wingdings" panose="05000000000000000000" pitchFamily="2" charset="2"/>
                <a:buChar char="ü"/>
              </a:pPr>
              <a:r>
                <a:rPr kumimoji="1" lang="en-US" altLang="ja-JP" sz="1000" dirty="0">
                  <a:solidFill>
                    <a:srgbClr val="000000"/>
                  </a:solidFill>
                  <a:latin typeface="Calibri Light" panose="020F0302020204030204" pitchFamily="34" charset="0"/>
                  <a:ea typeface="+mj-ea"/>
                  <a:cs typeface="Calibri Light" panose="020F0302020204030204" pitchFamily="34" charset="0"/>
                </a:rPr>
                <a:t>Roles</a:t>
              </a:r>
            </a:p>
            <a:p>
              <a:pPr marL="268288" indent="-177800" fontAlgn="auto">
                <a:spcBef>
                  <a:spcPts val="0"/>
                </a:spcBef>
                <a:spcAft>
                  <a:spcPts val="0"/>
                </a:spcAft>
                <a:buClr>
                  <a:srgbClr val="000000"/>
                </a:buClr>
                <a:buFont typeface="Wingdings" panose="05000000000000000000" pitchFamily="2" charset="2"/>
                <a:buChar char="ü"/>
              </a:pPr>
              <a:r>
                <a:rPr kumimoji="1" lang="en-US" altLang="ja-JP" sz="1000" dirty="0">
                  <a:solidFill>
                    <a:srgbClr val="000000"/>
                  </a:solidFill>
                  <a:latin typeface="Calibri Light" panose="020F0302020204030204" pitchFamily="34" charset="0"/>
                  <a:ea typeface="+mj-ea"/>
                  <a:cs typeface="Calibri Light" panose="020F0302020204030204" pitchFamily="34" charset="0"/>
                </a:rPr>
                <a:t>Career</a:t>
              </a:r>
            </a:p>
            <a:p>
              <a:pPr marL="268288" indent="-177800" fontAlgn="auto">
                <a:spcBef>
                  <a:spcPts val="0"/>
                </a:spcBef>
                <a:spcAft>
                  <a:spcPts val="0"/>
                </a:spcAft>
                <a:buClr>
                  <a:srgbClr val="000000"/>
                </a:buClr>
                <a:buFont typeface="Wingdings" panose="05000000000000000000" pitchFamily="2" charset="2"/>
                <a:buChar char="ü"/>
              </a:pPr>
              <a:r>
                <a:rPr kumimoji="1" lang="en-US" altLang="ja-JP" sz="1000" dirty="0">
                  <a:solidFill>
                    <a:srgbClr val="000000"/>
                  </a:solidFill>
                  <a:latin typeface="Calibri Light" panose="020F0302020204030204" pitchFamily="34" charset="0"/>
                  <a:ea typeface="+mj-ea"/>
                  <a:cs typeface="Calibri Light" panose="020F0302020204030204" pitchFamily="34" charset="0"/>
                </a:rPr>
                <a:t>English level (beginner, daily conversation level, business level, native level)</a:t>
              </a:r>
              <a:endParaRPr kumimoji="1" lang="ja-JP" altLang="en-US" sz="1000" dirty="0">
                <a:solidFill>
                  <a:srgbClr val="000000"/>
                </a:solidFill>
                <a:latin typeface="Calibri Light" panose="020F0302020204030204" pitchFamily="34" charset="0"/>
                <a:ea typeface="+mj-ea"/>
                <a:cs typeface="Calibri Light" panose="020F0302020204030204" pitchFamily="34" charset="0"/>
              </a:endParaRPr>
            </a:p>
          </p:txBody>
        </p:sp>
      </p:grpSp>
      <p:grpSp>
        <p:nvGrpSpPr>
          <p:cNvPr id="10" name="グループ化 9">
            <a:extLst>
              <a:ext uri="{FF2B5EF4-FFF2-40B4-BE49-F238E27FC236}">
                <a16:creationId xmlns:a16="http://schemas.microsoft.com/office/drawing/2014/main" id="{C0D6BC66-4D7A-A1F7-6B08-EB17512C0EB5}"/>
              </a:ext>
            </a:extLst>
          </p:cNvPr>
          <p:cNvGrpSpPr/>
          <p:nvPr/>
        </p:nvGrpSpPr>
        <p:grpSpPr>
          <a:xfrm>
            <a:off x="3651867" y="4697559"/>
            <a:ext cx="2676815" cy="1282380"/>
            <a:chOff x="416999" y="4616408"/>
            <a:chExt cx="4356000" cy="1256101"/>
          </a:xfrm>
        </p:grpSpPr>
        <p:sp>
          <p:nvSpPr>
            <p:cNvPr id="15" name="Text Box 8">
              <a:extLst>
                <a:ext uri="{FF2B5EF4-FFF2-40B4-BE49-F238E27FC236}">
                  <a16:creationId xmlns:a16="http://schemas.microsoft.com/office/drawing/2014/main" id="{AAED3D15-6C65-01C1-329B-130C63BAF210}"/>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72000" tIns="72000" rIns="72000" bIns="72000"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en-US" altLang="ja-JP" sz="1000" dirty="0">
                  <a:latin typeface="Calibri Light" panose="020F0302020204030204" pitchFamily="34" charset="0"/>
                  <a:ea typeface="+mj-ea"/>
                  <a:cs typeface="Calibri Light" panose="020F0302020204030204" pitchFamily="34" charset="0"/>
                </a:rPr>
                <a:t>Working Team</a:t>
              </a:r>
              <a:endParaRPr lang="ja-JP" altLang="en-US" sz="1000" dirty="0">
                <a:latin typeface="Calibri Light" panose="020F0302020204030204" pitchFamily="34" charset="0"/>
                <a:ea typeface="+mj-ea"/>
                <a:cs typeface="Calibri Light" panose="020F0302020204030204" pitchFamily="34" charset="0"/>
              </a:endParaRPr>
            </a:p>
          </p:txBody>
        </p:sp>
        <p:sp>
          <p:nvSpPr>
            <p:cNvPr id="16" name="Rectangle 7">
              <a:extLst>
                <a:ext uri="{FF2B5EF4-FFF2-40B4-BE49-F238E27FC236}">
                  <a16:creationId xmlns:a16="http://schemas.microsoft.com/office/drawing/2014/main" id="{2A368AF1-9E80-A759-45A9-F8849FFDE606}"/>
                </a:ext>
              </a:extLst>
            </p:cNvPr>
            <p:cNvSpPr>
              <a:spLocks noChangeArrowheads="1"/>
            </p:cNvSpPr>
            <p:nvPr/>
          </p:nvSpPr>
          <p:spPr bwMode="gray">
            <a:xfrm>
              <a:off x="416999" y="4976408"/>
              <a:ext cx="4356000" cy="896101"/>
            </a:xfrm>
            <a:prstGeom prst="rect">
              <a:avLst/>
            </a:prstGeom>
            <a:solidFill>
              <a:schemeClr val="bg1"/>
            </a:solidFill>
            <a:ln w="12700" algn="ctr">
              <a:solidFill>
                <a:srgbClr val="8C8C8C"/>
              </a:solidFill>
              <a:miter lim="800000"/>
              <a:headEnd/>
              <a:tailEnd/>
            </a:ln>
            <a:effectLst/>
          </p:spPr>
          <p:txBody>
            <a:bodyPr wrap="square" lIns="72000" tIns="72000" rIns="72000" bIns="72000" anchor="t" anchorCtr="0">
              <a:spAutoFit/>
            </a:bodyPr>
            <a:lstStyle/>
            <a:p>
              <a:pPr marL="171450" indent="-171450" fontAlgn="auto">
                <a:spcBef>
                  <a:spcPts val="0"/>
                </a:spcBef>
                <a:spcAft>
                  <a:spcPts val="0"/>
                </a:spcAft>
                <a:buClr>
                  <a:srgbClr val="000000"/>
                </a:buClr>
                <a:buFont typeface="Wingdings" panose="05000000000000000000" pitchFamily="2" charset="2"/>
                <a:buChar char="n"/>
              </a:pPr>
              <a:r>
                <a:rPr kumimoji="1" lang="en-US" altLang="ja-JP" sz="1000" b="1" dirty="0">
                  <a:solidFill>
                    <a:srgbClr val="000000"/>
                  </a:solidFill>
                  <a:latin typeface="Calibri Light" panose="020F0302020204030204" pitchFamily="34" charset="0"/>
                  <a:ea typeface="+mj-ea"/>
                  <a:cs typeface="Calibri Light" panose="020F0302020204030204" pitchFamily="34" charset="0"/>
                </a:rPr>
                <a:t>Name</a:t>
              </a:r>
              <a:r>
                <a:rPr kumimoji="1" lang="ja-JP" altLang="en-US" sz="1000" b="1" dirty="0">
                  <a:solidFill>
                    <a:srgbClr val="000000"/>
                  </a:solidFill>
                  <a:latin typeface="Calibri Light" panose="020F0302020204030204" pitchFamily="34" charset="0"/>
                  <a:ea typeface="+mj-ea"/>
                  <a:cs typeface="Calibri Light" panose="020F0302020204030204" pitchFamily="34" charset="0"/>
                </a:rPr>
                <a:t> </a:t>
              </a:r>
              <a:r>
                <a:rPr kumimoji="1" lang="en-US" altLang="ja-JP" sz="1000" b="1" dirty="0">
                  <a:solidFill>
                    <a:srgbClr val="000000"/>
                  </a:solidFill>
                  <a:latin typeface="Calibri Light" panose="020F0302020204030204" pitchFamily="34" charset="0"/>
                  <a:ea typeface="+mj-ea"/>
                  <a:cs typeface="Calibri Light" panose="020F0302020204030204" pitchFamily="34" charset="0"/>
                </a:rPr>
                <a:t>/</a:t>
              </a:r>
              <a:r>
                <a:rPr kumimoji="1" lang="ja-JP" altLang="en-US" sz="1000" b="1" dirty="0">
                  <a:solidFill>
                    <a:srgbClr val="000000"/>
                  </a:solidFill>
                  <a:latin typeface="Calibri Light" panose="020F0302020204030204" pitchFamily="34" charset="0"/>
                  <a:ea typeface="+mj-ea"/>
                  <a:cs typeface="Calibri Light" panose="020F0302020204030204" pitchFamily="34" charset="0"/>
                </a:rPr>
                <a:t> </a:t>
              </a:r>
              <a:r>
                <a:rPr kumimoji="1" lang="en-US" altLang="ja-JP" sz="1000" b="1" dirty="0">
                  <a:solidFill>
                    <a:srgbClr val="000000"/>
                  </a:solidFill>
                  <a:latin typeface="Calibri Light" panose="020F0302020204030204" pitchFamily="34" charset="0"/>
                  <a:ea typeface="+mj-ea"/>
                  <a:cs typeface="Calibri Light" panose="020F0302020204030204" pitchFamily="34" charset="0"/>
                </a:rPr>
                <a:t>Title</a:t>
              </a:r>
            </a:p>
            <a:p>
              <a:pPr marL="268288" indent="-177800" fontAlgn="auto">
                <a:spcBef>
                  <a:spcPts val="0"/>
                </a:spcBef>
                <a:spcAft>
                  <a:spcPts val="0"/>
                </a:spcAft>
                <a:buClr>
                  <a:srgbClr val="000000"/>
                </a:buClr>
                <a:buFont typeface="Wingdings" panose="05000000000000000000" pitchFamily="2" charset="2"/>
                <a:buChar char="ü"/>
              </a:pPr>
              <a:r>
                <a:rPr kumimoji="1" lang="en-US" altLang="ja-JP" sz="1000" dirty="0">
                  <a:solidFill>
                    <a:srgbClr val="000000"/>
                  </a:solidFill>
                  <a:latin typeface="Calibri Light" panose="020F0302020204030204" pitchFamily="34" charset="0"/>
                  <a:ea typeface="+mj-ea"/>
                  <a:cs typeface="Calibri Light" panose="020F0302020204030204" pitchFamily="34" charset="0"/>
                </a:rPr>
                <a:t>Roles</a:t>
              </a:r>
            </a:p>
            <a:p>
              <a:pPr marL="268288" indent="-177800" fontAlgn="auto">
                <a:spcBef>
                  <a:spcPts val="0"/>
                </a:spcBef>
                <a:spcAft>
                  <a:spcPts val="0"/>
                </a:spcAft>
                <a:buClr>
                  <a:srgbClr val="000000"/>
                </a:buClr>
                <a:buFont typeface="Wingdings" panose="05000000000000000000" pitchFamily="2" charset="2"/>
                <a:buChar char="ü"/>
              </a:pPr>
              <a:r>
                <a:rPr kumimoji="1" lang="en-US" altLang="ja-JP" sz="1000" dirty="0">
                  <a:solidFill>
                    <a:srgbClr val="000000"/>
                  </a:solidFill>
                  <a:latin typeface="Calibri Light" panose="020F0302020204030204" pitchFamily="34" charset="0"/>
                  <a:ea typeface="+mj-ea"/>
                  <a:cs typeface="Calibri Light" panose="020F0302020204030204" pitchFamily="34" charset="0"/>
                </a:rPr>
                <a:t>Career</a:t>
              </a:r>
            </a:p>
            <a:p>
              <a:pPr marL="268288" indent="-177800" fontAlgn="auto">
                <a:spcBef>
                  <a:spcPts val="0"/>
                </a:spcBef>
                <a:spcAft>
                  <a:spcPts val="0"/>
                </a:spcAft>
                <a:buClr>
                  <a:srgbClr val="000000"/>
                </a:buClr>
                <a:buFont typeface="Wingdings" panose="05000000000000000000" pitchFamily="2" charset="2"/>
                <a:buChar char="ü"/>
              </a:pPr>
              <a:r>
                <a:rPr kumimoji="1" lang="en-US" altLang="ja-JP" sz="1000" dirty="0">
                  <a:solidFill>
                    <a:srgbClr val="000000"/>
                  </a:solidFill>
                  <a:latin typeface="Calibri Light" panose="020F0302020204030204" pitchFamily="34" charset="0"/>
                  <a:ea typeface="+mj-ea"/>
                  <a:cs typeface="Calibri Light" panose="020F0302020204030204" pitchFamily="34" charset="0"/>
                </a:rPr>
                <a:t>English level (beginner, daily conversation level, business level, native level)</a:t>
              </a:r>
            </a:p>
          </p:txBody>
        </p:sp>
      </p:grpSp>
      <p:grpSp>
        <p:nvGrpSpPr>
          <p:cNvPr id="11" name="グループ化 10">
            <a:extLst>
              <a:ext uri="{FF2B5EF4-FFF2-40B4-BE49-F238E27FC236}">
                <a16:creationId xmlns:a16="http://schemas.microsoft.com/office/drawing/2014/main" id="{20E68C6A-F1F1-9BA4-49D9-3A0C6AFAB93B}"/>
              </a:ext>
            </a:extLst>
          </p:cNvPr>
          <p:cNvGrpSpPr/>
          <p:nvPr/>
        </p:nvGrpSpPr>
        <p:grpSpPr>
          <a:xfrm>
            <a:off x="6587048" y="4697559"/>
            <a:ext cx="2676815" cy="1282380"/>
            <a:chOff x="416999" y="4616408"/>
            <a:chExt cx="4356000" cy="1256101"/>
          </a:xfrm>
        </p:grpSpPr>
        <p:sp>
          <p:nvSpPr>
            <p:cNvPr id="13" name="Text Box 8">
              <a:extLst>
                <a:ext uri="{FF2B5EF4-FFF2-40B4-BE49-F238E27FC236}">
                  <a16:creationId xmlns:a16="http://schemas.microsoft.com/office/drawing/2014/main" id="{D2BF229C-07F0-7973-5084-031AAE8811D8}"/>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72000" tIns="72000" rIns="72000" bIns="72000"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en-US" altLang="ja-JP" sz="1000" dirty="0">
                  <a:latin typeface="Calibri Light" panose="020F0302020204030204" pitchFamily="34" charset="0"/>
                  <a:ea typeface="+mj-ea"/>
                  <a:cs typeface="Calibri Light" panose="020F0302020204030204" pitchFamily="34" charset="0"/>
                </a:rPr>
                <a:t>Analysis Team</a:t>
              </a:r>
              <a:endParaRPr lang="ja-JP" altLang="en-US" sz="1000" dirty="0">
                <a:latin typeface="Calibri Light" panose="020F0302020204030204" pitchFamily="34" charset="0"/>
                <a:ea typeface="+mj-ea"/>
                <a:cs typeface="Calibri Light" panose="020F0302020204030204" pitchFamily="34" charset="0"/>
              </a:endParaRPr>
            </a:p>
          </p:txBody>
        </p:sp>
        <p:sp>
          <p:nvSpPr>
            <p:cNvPr id="14" name="Rectangle 7">
              <a:extLst>
                <a:ext uri="{FF2B5EF4-FFF2-40B4-BE49-F238E27FC236}">
                  <a16:creationId xmlns:a16="http://schemas.microsoft.com/office/drawing/2014/main" id="{FD61164E-4CFE-9F8D-D579-B0C39C9CA99C}"/>
                </a:ext>
              </a:extLst>
            </p:cNvPr>
            <p:cNvSpPr>
              <a:spLocks noChangeArrowheads="1"/>
            </p:cNvSpPr>
            <p:nvPr/>
          </p:nvSpPr>
          <p:spPr bwMode="gray">
            <a:xfrm>
              <a:off x="416999" y="4976408"/>
              <a:ext cx="4356000" cy="896101"/>
            </a:xfrm>
            <a:prstGeom prst="rect">
              <a:avLst/>
            </a:prstGeom>
            <a:solidFill>
              <a:schemeClr val="bg1"/>
            </a:solidFill>
            <a:ln w="12700" algn="ctr">
              <a:solidFill>
                <a:srgbClr val="8C8C8C"/>
              </a:solidFill>
              <a:miter lim="800000"/>
              <a:headEnd/>
              <a:tailEnd/>
            </a:ln>
            <a:effectLst/>
          </p:spPr>
          <p:txBody>
            <a:bodyPr wrap="square" lIns="72000" tIns="72000" rIns="72000" bIns="72000" anchor="t" anchorCtr="0">
              <a:spAutoFit/>
            </a:bodyPr>
            <a:lstStyle/>
            <a:p>
              <a:pPr marL="171450" indent="-171450" fontAlgn="auto">
                <a:spcBef>
                  <a:spcPts val="0"/>
                </a:spcBef>
                <a:spcAft>
                  <a:spcPts val="0"/>
                </a:spcAft>
                <a:buClr>
                  <a:srgbClr val="000000"/>
                </a:buClr>
                <a:buFont typeface="Wingdings" panose="05000000000000000000" pitchFamily="2" charset="2"/>
                <a:buChar char="n"/>
              </a:pPr>
              <a:r>
                <a:rPr kumimoji="1" lang="en-US" altLang="ja-JP" sz="1000" b="1" dirty="0">
                  <a:solidFill>
                    <a:srgbClr val="000000"/>
                  </a:solidFill>
                  <a:latin typeface="Calibri Light" panose="020F0302020204030204" pitchFamily="34" charset="0"/>
                  <a:ea typeface="+mj-ea"/>
                  <a:cs typeface="Calibri Light" panose="020F0302020204030204" pitchFamily="34" charset="0"/>
                </a:rPr>
                <a:t>Name</a:t>
              </a:r>
              <a:r>
                <a:rPr kumimoji="1" lang="ja-JP" altLang="en-US" sz="1000" b="1" dirty="0">
                  <a:solidFill>
                    <a:srgbClr val="000000"/>
                  </a:solidFill>
                  <a:latin typeface="Calibri Light" panose="020F0302020204030204" pitchFamily="34" charset="0"/>
                  <a:ea typeface="+mj-ea"/>
                  <a:cs typeface="Calibri Light" panose="020F0302020204030204" pitchFamily="34" charset="0"/>
                </a:rPr>
                <a:t> </a:t>
              </a:r>
              <a:r>
                <a:rPr kumimoji="1" lang="en-US" altLang="ja-JP" sz="1000" b="1" dirty="0">
                  <a:solidFill>
                    <a:srgbClr val="000000"/>
                  </a:solidFill>
                  <a:latin typeface="Calibri Light" panose="020F0302020204030204" pitchFamily="34" charset="0"/>
                  <a:ea typeface="+mj-ea"/>
                  <a:cs typeface="Calibri Light" panose="020F0302020204030204" pitchFamily="34" charset="0"/>
                </a:rPr>
                <a:t>/</a:t>
              </a:r>
              <a:r>
                <a:rPr kumimoji="1" lang="ja-JP" altLang="en-US" sz="1000" b="1" dirty="0">
                  <a:solidFill>
                    <a:srgbClr val="000000"/>
                  </a:solidFill>
                  <a:latin typeface="Calibri Light" panose="020F0302020204030204" pitchFamily="34" charset="0"/>
                  <a:ea typeface="+mj-ea"/>
                  <a:cs typeface="Calibri Light" panose="020F0302020204030204" pitchFamily="34" charset="0"/>
                </a:rPr>
                <a:t> </a:t>
              </a:r>
              <a:r>
                <a:rPr kumimoji="1" lang="en-US" altLang="ja-JP" sz="1000" b="1" dirty="0">
                  <a:solidFill>
                    <a:srgbClr val="000000"/>
                  </a:solidFill>
                  <a:latin typeface="Calibri Light" panose="020F0302020204030204" pitchFamily="34" charset="0"/>
                  <a:ea typeface="+mj-ea"/>
                  <a:cs typeface="Calibri Light" panose="020F0302020204030204" pitchFamily="34" charset="0"/>
                </a:rPr>
                <a:t>Title</a:t>
              </a:r>
            </a:p>
            <a:p>
              <a:pPr marL="268288" indent="-177800" fontAlgn="auto">
                <a:spcBef>
                  <a:spcPts val="0"/>
                </a:spcBef>
                <a:spcAft>
                  <a:spcPts val="0"/>
                </a:spcAft>
                <a:buClr>
                  <a:srgbClr val="000000"/>
                </a:buClr>
                <a:buFont typeface="Wingdings" panose="05000000000000000000" pitchFamily="2" charset="2"/>
                <a:buChar char="ü"/>
              </a:pPr>
              <a:r>
                <a:rPr kumimoji="1" lang="en-US" altLang="ja-JP" sz="1000" dirty="0">
                  <a:solidFill>
                    <a:srgbClr val="000000"/>
                  </a:solidFill>
                  <a:latin typeface="Calibri Light" panose="020F0302020204030204" pitchFamily="34" charset="0"/>
                  <a:ea typeface="+mj-ea"/>
                  <a:cs typeface="Calibri Light" panose="020F0302020204030204" pitchFamily="34" charset="0"/>
                </a:rPr>
                <a:t>Roles</a:t>
              </a:r>
            </a:p>
            <a:p>
              <a:pPr marL="268288" indent="-177800" fontAlgn="auto">
                <a:spcBef>
                  <a:spcPts val="0"/>
                </a:spcBef>
                <a:spcAft>
                  <a:spcPts val="0"/>
                </a:spcAft>
                <a:buClr>
                  <a:srgbClr val="000000"/>
                </a:buClr>
                <a:buFont typeface="Wingdings" panose="05000000000000000000" pitchFamily="2" charset="2"/>
                <a:buChar char="ü"/>
              </a:pPr>
              <a:r>
                <a:rPr kumimoji="1" lang="en-US" altLang="ja-JP" sz="1000" dirty="0">
                  <a:solidFill>
                    <a:srgbClr val="000000"/>
                  </a:solidFill>
                  <a:latin typeface="Calibri Light" panose="020F0302020204030204" pitchFamily="34" charset="0"/>
                  <a:ea typeface="+mj-ea"/>
                  <a:cs typeface="Calibri Light" panose="020F0302020204030204" pitchFamily="34" charset="0"/>
                </a:rPr>
                <a:t>Career</a:t>
              </a:r>
            </a:p>
            <a:p>
              <a:pPr marL="268288" indent="-177800" fontAlgn="auto">
                <a:spcBef>
                  <a:spcPts val="0"/>
                </a:spcBef>
                <a:spcAft>
                  <a:spcPts val="0"/>
                </a:spcAft>
                <a:buClr>
                  <a:srgbClr val="000000"/>
                </a:buClr>
                <a:buFont typeface="Wingdings" panose="05000000000000000000" pitchFamily="2" charset="2"/>
                <a:buChar char="ü"/>
              </a:pPr>
              <a:r>
                <a:rPr kumimoji="1" lang="en-US" altLang="ja-JP" sz="1000" dirty="0">
                  <a:solidFill>
                    <a:srgbClr val="000000"/>
                  </a:solidFill>
                  <a:latin typeface="Calibri Light" panose="020F0302020204030204" pitchFamily="34" charset="0"/>
                  <a:ea typeface="+mj-ea"/>
                  <a:cs typeface="Calibri Light" panose="020F0302020204030204" pitchFamily="34" charset="0"/>
                </a:rPr>
                <a:t>English level (beginner, daily conversation level, business level, native level)</a:t>
              </a:r>
            </a:p>
          </p:txBody>
        </p:sp>
      </p:grpSp>
      <p:cxnSp>
        <p:nvCxnSpPr>
          <p:cNvPr id="12" name="コネクタ: カギ線 11">
            <a:extLst>
              <a:ext uri="{FF2B5EF4-FFF2-40B4-BE49-F238E27FC236}">
                <a16:creationId xmlns:a16="http://schemas.microsoft.com/office/drawing/2014/main" id="{5EDA148E-D9D3-9E92-AACC-B2E4F7913B1E}"/>
              </a:ext>
            </a:extLst>
          </p:cNvPr>
          <p:cNvCxnSpPr>
            <a:cxnSpLocks/>
            <a:stCxn id="17" idx="0"/>
            <a:endCxn id="13" idx="0"/>
          </p:cNvCxnSpPr>
          <p:nvPr/>
        </p:nvCxnSpPr>
        <p:spPr>
          <a:xfrm rot="5400000" flipH="1" flipV="1">
            <a:off x="4990275" y="1762378"/>
            <a:ext cx="12700" cy="5870362"/>
          </a:xfrm>
          <a:prstGeom prst="bentConnector3">
            <a:avLst>
              <a:gd name="adj1" fmla="val 180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8" name="グループ化 27">
            <a:extLst>
              <a:ext uri="{FF2B5EF4-FFF2-40B4-BE49-F238E27FC236}">
                <a16:creationId xmlns:a16="http://schemas.microsoft.com/office/drawing/2014/main" id="{30B9648B-AA04-E408-85C6-242503EE6592}"/>
              </a:ext>
            </a:extLst>
          </p:cNvPr>
          <p:cNvGrpSpPr/>
          <p:nvPr/>
        </p:nvGrpSpPr>
        <p:grpSpPr>
          <a:xfrm>
            <a:off x="3578077" y="4591931"/>
            <a:ext cx="2784903" cy="1422415"/>
            <a:chOff x="3578080" y="5697134"/>
            <a:chExt cx="2676815" cy="1287971"/>
          </a:xfrm>
        </p:grpSpPr>
        <p:sp>
          <p:nvSpPr>
            <p:cNvPr id="24" name="正方形/長方形 23">
              <a:extLst>
                <a:ext uri="{FF2B5EF4-FFF2-40B4-BE49-F238E27FC236}">
                  <a16:creationId xmlns:a16="http://schemas.microsoft.com/office/drawing/2014/main" id="{7C615FD7-A666-1D4E-F0E1-3D7EE1610DAC}"/>
                </a:ext>
              </a:extLst>
            </p:cNvPr>
            <p:cNvSpPr/>
            <p:nvPr/>
          </p:nvSpPr>
          <p:spPr bwMode="gray">
            <a:xfrm>
              <a:off x="3578080" y="5697134"/>
              <a:ext cx="2676815" cy="1287971"/>
            </a:xfrm>
            <a:prstGeom prst="rect">
              <a:avLst/>
            </a:prstGeom>
            <a:no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25" name="正方形/長方形 24">
              <a:extLst>
                <a:ext uri="{FF2B5EF4-FFF2-40B4-BE49-F238E27FC236}">
                  <a16:creationId xmlns:a16="http://schemas.microsoft.com/office/drawing/2014/main" id="{228D72A7-9631-D8F3-0BC5-FA932F5432C0}"/>
                </a:ext>
              </a:extLst>
            </p:cNvPr>
            <p:cNvSpPr/>
            <p:nvPr/>
          </p:nvSpPr>
          <p:spPr bwMode="gray">
            <a:xfrm>
              <a:off x="3578080" y="5697134"/>
              <a:ext cx="1391189" cy="191288"/>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00" dirty="0">
                  <a:solidFill>
                    <a:schemeClr val="bg1"/>
                  </a:solidFill>
                  <a:latin typeface="+mn-lt"/>
                  <a:cs typeface="+mn-cs"/>
                </a:rPr>
                <a:t>Persons staying in the field</a:t>
              </a:r>
              <a:endParaRPr kumimoji="1" lang="ja-JP" altLang="en-US" sz="1000" b="0" i="0" u="none" strike="noStrike" kern="1200" cap="none" spc="0" normalizeH="0" baseline="0" noProof="0" dirty="0">
                <a:ln>
                  <a:noFill/>
                </a:ln>
                <a:solidFill>
                  <a:schemeClr val="bg1"/>
                </a:solidFill>
                <a:effectLst/>
                <a:uLnTx/>
                <a:uFillTx/>
                <a:latin typeface="+mn-lt"/>
                <a:ea typeface="+mn-ea"/>
                <a:cs typeface="+mn-cs"/>
              </a:endParaRPr>
            </a:p>
          </p:txBody>
        </p:sp>
      </p:grpSp>
      <p:grpSp>
        <p:nvGrpSpPr>
          <p:cNvPr id="29" name="グループ化 28">
            <a:extLst>
              <a:ext uri="{FF2B5EF4-FFF2-40B4-BE49-F238E27FC236}">
                <a16:creationId xmlns:a16="http://schemas.microsoft.com/office/drawing/2014/main" id="{C3178E06-E538-FF77-82E2-CF2B36BEBD12}"/>
              </a:ext>
            </a:extLst>
          </p:cNvPr>
          <p:cNvGrpSpPr/>
          <p:nvPr/>
        </p:nvGrpSpPr>
        <p:grpSpPr>
          <a:xfrm>
            <a:off x="2625214" y="2839185"/>
            <a:ext cx="4699818" cy="1422415"/>
            <a:chOff x="3578080" y="5697134"/>
            <a:chExt cx="2676815" cy="1287971"/>
          </a:xfrm>
        </p:grpSpPr>
        <p:sp>
          <p:nvSpPr>
            <p:cNvPr id="30" name="正方形/長方形 29">
              <a:extLst>
                <a:ext uri="{FF2B5EF4-FFF2-40B4-BE49-F238E27FC236}">
                  <a16:creationId xmlns:a16="http://schemas.microsoft.com/office/drawing/2014/main" id="{5473EDFF-D75A-2760-5AC1-D7F8E7F04B3A}"/>
                </a:ext>
              </a:extLst>
            </p:cNvPr>
            <p:cNvSpPr/>
            <p:nvPr/>
          </p:nvSpPr>
          <p:spPr bwMode="gray">
            <a:xfrm>
              <a:off x="3578080" y="5697134"/>
              <a:ext cx="2676815" cy="1287971"/>
            </a:xfrm>
            <a:prstGeom prst="rect">
              <a:avLst/>
            </a:prstGeom>
            <a:no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31" name="正方形/長方形 30">
              <a:extLst>
                <a:ext uri="{FF2B5EF4-FFF2-40B4-BE49-F238E27FC236}">
                  <a16:creationId xmlns:a16="http://schemas.microsoft.com/office/drawing/2014/main" id="{4743B841-8BD9-D310-F09C-BB939B3F3823}"/>
                </a:ext>
              </a:extLst>
            </p:cNvPr>
            <p:cNvSpPr/>
            <p:nvPr/>
          </p:nvSpPr>
          <p:spPr bwMode="gray">
            <a:xfrm>
              <a:off x="3578080" y="5697134"/>
              <a:ext cx="950200" cy="191288"/>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00" dirty="0">
                  <a:solidFill>
                    <a:schemeClr val="bg1"/>
                  </a:solidFill>
                  <a:latin typeface="+mn-lt"/>
                  <a:cs typeface="+mn-cs"/>
                </a:rPr>
                <a:t>Persons staying in the field</a:t>
              </a:r>
              <a:endParaRPr kumimoji="1" lang="ja-JP" altLang="en-US" sz="1000" b="0" i="0" u="none" strike="noStrike" kern="1200" cap="none" spc="0" normalizeH="0" baseline="0" noProof="0" dirty="0">
                <a:ln>
                  <a:noFill/>
                </a:ln>
                <a:solidFill>
                  <a:schemeClr val="bg1"/>
                </a:solidFill>
                <a:effectLst/>
                <a:uLnTx/>
                <a:uFillTx/>
                <a:latin typeface="+mn-lt"/>
                <a:ea typeface="+mn-ea"/>
                <a:cs typeface="+mn-cs"/>
              </a:endParaRPr>
            </a:p>
          </p:txBody>
        </p:sp>
      </p:grpSp>
    </p:spTree>
    <p:extLst>
      <p:ext uri="{BB962C8B-B14F-4D97-AF65-F5344CB8AC3E}">
        <p14:creationId xmlns:p14="http://schemas.microsoft.com/office/powerpoint/2010/main" val="1464936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4C09BC-4CD4-A0EA-29BB-16473174B926}"/>
              </a:ext>
            </a:extLst>
          </p:cNvPr>
          <p:cNvSpPr>
            <a:spLocks noGrp="1"/>
          </p:cNvSpPr>
          <p:nvPr>
            <p:ph type="sldNum" sz="quarter" idx="11"/>
          </p:nvPr>
        </p:nvSpPr>
        <p:spPr/>
        <p:txBody>
          <a:bodyPr/>
          <a:lstStyle/>
          <a:p>
            <a:fld id="{AA5FCFE5-FE56-4EF1-80A8-07776887C2A1}" type="slidenum">
              <a:rPr lang="ja-JP" altLang="en-US" smtClean="0"/>
              <a:pPr/>
              <a:t>14</a:t>
            </a:fld>
            <a:endParaRPr lang="ja-JP" altLang="en-US"/>
          </a:p>
        </p:txBody>
      </p:sp>
      <p:sp>
        <p:nvSpPr>
          <p:cNvPr id="6" name="タイトル 5">
            <a:extLst>
              <a:ext uri="{FF2B5EF4-FFF2-40B4-BE49-F238E27FC236}">
                <a16:creationId xmlns:a16="http://schemas.microsoft.com/office/drawing/2014/main" id="{7D4F1334-02E2-599D-8281-44693BEF78F8}"/>
              </a:ext>
            </a:extLst>
          </p:cNvPr>
          <p:cNvSpPr>
            <a:spLocks noGrp="1"/>
          </p:cNvSpPr>
          <p:nvPr>
            <p:ph type="title"/>
          </p:nvPr>
        </p:nvSpPr>
        <p:spPr>
          <a:xfrm>
            <a:off x="417000" y="180000"/>
            <a:ext cx="9072000" cy="615600"/>
          </a:xfrm>
        </p:spPr>
        <p:txBody>
          <a:bodyPr/>
          <a:lstStyle/>
          <a:p>
            <a:r>
              <a:rPr kumimoji="1" lang="en-US" altLang="ja-JP" dirty="0"/>
              <a:t>Past Overseas Activities</a:t>
            </a:r>
            <a:endParaRPr kumimoji="1" lang="ja-JP" altLang="en-US" dirty="0"/>
          </a:p>
        </p:txBody>
      </p:sp>
      <p:sp>
        <p:nvSpPr>
          <p:cNvPr id="2" name="正方形/長方形 1">
            <a:extLst>
              <a:ext uri="{FF2B5EF4-FFF2-40B4-BE49-F238E27FC236}">
                <a16:creationId xmlns:a16="http://schemas.microsoft.com/office/drawing/2014/main" id="{5F415F5A-A58C-74C2-D1CA-369208F948AC}"/>
              </a:ext>
            </a:extLst>
          </p:cNvPr>
          <p:cNvSpPr/>
          <p:nvPr/>
        </p:nvSpPr>
        <p:spPr bwMode="gray">
          <a:xfrm>
            <a:off x="415925" y="1016000"/>
            <a:ext cx="9072000" cy="459999"/>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en-US" altLang="ja-JP" sz="1400" b="1" dirty="0">
                <a:solidFill>
                  <a:srgbClr val="FF0000"/>
                </a:solidFill>
                <a:latin typeface="+mn-lt"/>
                <a:cs typeface="+mn-cs"/>
              </a:rPr>
              <a:t>D</a:t>
            </a:r>
            <a:r>
              <a:rPr kumimoji="1" lang="en-US" altLang="ja-JP" sz="1400" b="1" i="0" u="none" strike="noStrike" kern="1200" cap="none" spc="0" normalizeH="0" baseline="0" noProof="0" dirty="0">
                <a:ln>
                  <a:noFill/>
                </a:ln>
                <a:solidFill>
                  <a:srgbClr val="FF0000"/>
                </a:solidFill>
                <a:effectLst/>
                <a:uLnTx/>
                <a:uFillTx/>
                <a:latin typeface="+mn-lt"/>
                <a:ea typeface="+mn-ea"/>
                <a:cs typeface="+mn-cs"/>
              </a:rPr>
              <a:t>escribe any overseas activities you have conducted </a:t>
            </a:r>
            <a:r>
              <a:rPr kumimoji="1" lang="en-US" altLang="ja-JP" sz="1400" i="0" u="none" strike="noStrike" kern="1200" cap="none" spc="0" normalizeH="0" baseline="0" noProof="0" dirty="0">
                <a:ln>
                  <a:noFill/>
                </a:ln>
                <a:solidFill>
                  <a:srgbClr val="FF0000"/>
                </a:solidFill>
                <a:effectLst/>
                <a:uLnTx/>
                <a:uFillTx/>
                <a:latin typeface="+mn-lt"/>
                <a:ea typeface="+mn-ea"/>
                <a:cs typeface="+mn-cs"/>
              </a:rPr>
              <a:t>(establishment of overseas offices, business development, PoC, development of local partners, etc.)</a:t>
            </a:r>
          </a:p>
        </p:txBody>
      </p:sp>
      <p:graphicFrame>
        <p:nvGraphicFramePr>
          <p:cNvPr id="5" name="表 5">
            <a:extLst>
              <a:ext uri="{FF2B5EF4-FFF2-40B4-BE49-F238E27FC236}">
                <a16:creationId xmlns:a16="http://schemas.microsoft.com/office/drawing/2014/main" id="{B189DF19-A5CF-11B4-C30C-079F1B756BE9}"/>
              </a:ext>
            </a:extLst>
          </p:cNvPr>
          <p:cNvGraphicFramePr>
            <a:graphicFrameLocks noGrp="1"/>
          </p:cNvGraphicFramePr>
          <p:nvPr>
            <p:extLst>
              <p:ext uri="{D42A27DB-BD31-4B8C-83A1-F6EECF244321}">
                <p14:modId xmlns:p14="http://schemas.microsoft.com/office/powerpoint/2010/main" val="274828157"/>
              </p:ext>
            </p:extLst>
          </p:nvPr>
        </p:nvGraphicFramePr>
        <p:xfrm>
          <a:off x="415924" y="1484314"/>
          <a:ext cx="9072001" cy="5113335"/>
        </p:xfrm>
        <a:graphic>
          <a:graphicData uri="http://schemas.openxmlformats.org/drawingml/2006/table">
            <a:tbl>
              <a:tblPr firstRow="1" bandRow="1">
                <a:noFill/>
                <a:tableStyleId>{073A0DAA-6AF3-43AB-8588-CEC1D06C72B9}</a:tableStyleId>
              </a:tblPr>
              <a:tblGrid>
                <a:gridCol w="254630">
                  <a:extLst>
                    <a:ext uri="{9D8B030D-6E8A-4147-A177-3AD203B41FA5}">
                      <a16:colId xmlns:a16="http://schemas.microsoft.com/office/drawing/2014/main" val="831216612"/>
                    </a:ext>
                  </a:extLst>
                </a:gridCol>
                <a:gridCol w="1236438">
                  <a:extLst>
                    <a:ext uri="{9D8B030D-6E8A-4147-A177-3AD203B41FA5}">
                      <a16:colId xmlns:a16="http://schemas.microsoft.com/office/drawing/2014/main" val="2190673173"/>
                    </a:ext>
                  </a:extLst>
                </a:gridCol>
                <a:gridCol w="1236438">
                  <a:extLst>
                    <a:ext uri="{9D8B030D-6E8A-4147-A177-3AD203B41FA5}">
                      <a16:colId xmlns:a16="http://schemas.microsoft.com/office/drawing/2014/main" val="3172252963"/>
                    </a:ext>
                  </a:extLst>
                </a:gridCol>
                <a:gridCol w="3743546">
                  <a:extLst>
                    <a:ext uri="{9D8B030D-6E8A-4147-A177-3AD203B41FA5}">
                      <a16:colId xmlns:a16="http://schemas.microsoft.com/office/drawing/2014/main" val="3379657510"/>
                    </a:ext>
                  </a:extLst>
                </a:gridCol>
                <a:gridCol w="2600949">
                  <a:extLst>
                    <a:ext uri="{9D8B030D-6E8A-4147-A177-3AD203B41FA5}">
                      <a16:colId xmlns:a16="http://schemas.microsoft.com/office/drawing/2014/main" val="3319093358"/>
                    </a:ext>
                  </a:extLst>
                </a:gridCol>
              </a:tblGrid>
              <a:tr h="693335">
                <a:tc>
                  <a:txBody>
                    <a:bodyPr/>
                    <a:lstStyle/>
                    <a:p>
                      <a:pPr algn="ctr"/>
                      <a:r>
                        <a:rPr kumimoji="1" lang="en-US" altLang="ja-JP" sz="1200" b="1" dirty="0">
                          <a:solidFill>
                            <a:schemeClr val="tx1"/>
                          </a:solidFill>
                          <a:latin typeface="+mj-lt"/>
                          <a:ea typeface="+mj-ea"/>
                          <a:cs typeface="Calibri Light" panose="020F0302020204030204" pitchFamily="34" charset="0"/>
                        </a:rPr>
                        <a:t>#</a:t>
                      </a:r>
                      <a:endParaRPr kumimoji="1" lang="ja-JP" altLang="en-US" sz="1200" b="1" dirty="0">
                        <a:solidFill>
                          <a:schemeClr val="tx1"/>
                        </a:solidFill>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kumimoji="1" lang="en-US" altLang="ja-JP" sz="1200" b="1" dirty="0">
                          <a:solidFill>
                            <a:schemeClr val="tx1"/>
                          </a:solidFill>
                          <a:latin typeface="+mj-lt"/>
                          <a:ea typeface="+mj-ea"/>
                          <a:cs typeface="Calibri Light" panose="020F0302020204030204" pitchFamily="34" charset="0"/>
                        </a:rPr>
                        <a:t>Country/Region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kumimoji="1" lang="en-US" altLang="ja-JP" sz="1200" b="1" dirty="0">
                          <a:solidFill>
                            <a:schemeClr val="tx1"/>
                          </a:solidFill>
                          <a:latin typeface="+mj-lt"/>
                          <a:ea typeface="+mj-ea"/>
                          <a:cs typeface="Calibri Light" panose="020F0302020204030204" pitchFamily="34" charset="0"/>
                        </a:rPr>
                        <a:t>Time and Duration</a:t>
                      </a:r>
                      <a:endParaRPr kumimoji="1" lang="ja-JP" altLang="en-US" sz="1200" b="1" dirty="0">
                        <a:solidFill>
                          <a:schemeClr val="tx1"/>
                        </a:solidFill>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kumimoji="1" lang="en-US" altLang="ja-JP" sz="1200" b="1" dirty="0">
                          <a:solidFill>
                            <a:schemeClr val="tx1"/>
                          </a:solidFill>
                          <a:latin typeface="+mj-lt"/>
                          <a:ea typeface="+mj-ea"/>
                          <a:cs typeface="Calibri Light" panose="020F0302020204030204" pitchFamily="34" charset="0"/>
                        </a:rPr>
                        <a:t>Activity Details</a:t>
                      </a:r>
                      <a:endParaRPr kumimoji="1" lang="ja-JP" altLang="en-US" sz="1200" b="1" dirty="0">
                        <a:solidFill>
                          <a:schemeClr val="tx1"/>
                        </a:solidFill>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kumimoji="1" lang="en-US" altLang="ja-JP" sz="1200" b="1" dirty="0">
                          <a:solidFill>
                            <a:schemeClr val="tx1"/>
                          </a:solidFill>
                          <a:latin typeface="+mj-lt"/>
                          <a:ea typeface="+mj-ea"/>
                          <a:cs typeface="Calibri Light" panose="020F0302020204030204" pitchFamily="34" charset="0"/>
                        </a:rPr>
                        <a:t>Results</a:t>
                      </a:r>
                      <a:endParaRPr kumimoji="1" lang="ja-JP" altLang="en-US" sz="1200" b="1" dirty="0">
                        <a:solidFill>
                          <a:schemeClr val="tx1"/>
                        </a:solidFill>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670481228"/>
                  </a:ext>
                </a:extLst>
              </a:tr>
              <a:tr h="884000">
                <a:tc>
                  <a:txBody>
                    <a:bodyPr/>
                    <a:lstStyle/>
                    <a:p>
                      <a:pPr algn="ctr"/>
                      <a:r>
                        <a:rPr kumimoji="1" lang="en-US" altLang="ja-JP" sz="1200" dirty="0">
                          <a:latin typeface="+mj-lt"/>
                          <a:ea typeface="+mj-ea"/>
                          <a:cs typeface="Calibri Light" panose="020F0302020204030204" pitchFamily="34" charset="0"/>
                        </a:rPr>
                        <a:t>1</a:t>
                      </a:r>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6094167"/>
                  </a:ext>
                </a:extLst>
              </a:tr>
              <a:tr h="884000">
                <a:tc>
                  <a:txBody>
                    <a:bodyPr/>
                    <a:lstStyle/>
                    <a:p>
                      <a:pPr algn="ctr"/>
                      <a:r>
                        <a:rPr kumimoji="1" lang="en-US" altLang="ja-JP" sz="1200" dirty="0">
                          <a:latin typeface="+mj-lt"/>
                          <a:ea typeface="+mj-ea"/>
                          <a:cs typeface="Calibri Light" panose="020F030202020403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8439343"/>
                  </a:ext>
                </a:extLst>
              </a:tr>
              <a:tr h="884000">
                <a:tc>
                  <a:txBody>
                    <a:bodyPr/>
                    <a:lstStyle/>
                    <a:p>
                      <a:pPr algn="ctr"/>
                      <a:r>
                        <a:rPr kumimoji="1" lang="en-US" altLang="ja-JP" sz="1200" dirty="0">
                          <a:latin typeface="+mj-lt"/>
                          <a:ea typeface="+mj-ea"/>
                          <a:cs typeface="Calibri Light" panose="020F030202020403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84398024"/>
                  </a:ext>
                </a:extLst>
              </a:tr>
              <a:tr h="884000">
                <a:tc>
                  <a:txBody>
                    <a:bodyPr/>
                    <a:lstStyle/>
                    <a:p>
                      <a:pPr algn="ctr"/>
                      <a:r>
                        <a:rPr kumimoji="1" lang="en-US" altLang="ja-JP" sz="1200" dirty="0">
                          <a:latin typeface="+mj-lt"/>
                          <a:ea typeface="+mj-ea"/>
                          <a:cs typeface="Calibri Light" panose="020F030202020403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1558491"/>
                  </a:ext>
                </a:extLst>
              </a:tr>
              <a:tr h="884000">
                <a:tc>
                  <a:txBody>
                    <a:bodyPr/>
                    <a:lstStyle/>
                    <a:p>
                      <a:pPr algn="ctr"/>
                      <a:r>
                        <a:rPr kumimoji="1" lang="en-US" altLang="ja-JP" sz="1200" dirty="0">
                          <a:latin typeface="+mj-lt"/>
                          <a:ea typeface="+mj-ea"/>
                          <a:cs typeface="Calibri Light" panose="020F0302020204030204" pitchFamily="34" charset="0"/>
                        </a:rPr>
                        <a:t>5</a:t>
                      </a:r>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mj-lt"/>
                        <a:ea typeface="+mj-ea"/>
                        <a:cs typeface="Calibri Light" panose="020F03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85458156"/>
                  </a:ext>
                </a:extLst>
              </a:tr>
            </a:tbl>
          </a:graphicData>
        </a:graphic>
      </p:graphicFrame>
    </p:spTree>
    <p:extLst>
      <p:ext uri="{BB962C8B-B14F-4D97-AF65-F5344CB8AC3E}">
        <p14:creationId xmlns:p14="http://schemas.microsoft.com/office/powerpoint/2010/main" val="1709375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4C09BC-4CD4-A0EA-29BB-16473174B926}"/>
              </a:ext>
            </a:extLst>
          </p:cNvPr>
          <p:cNvSpPr>
            <a:spLocks noGrp="1"/>
          </p:cNvSpPr>
          <p:nvPr>
            <p:ph type="sldNum" sz="quarter" idx="11"/>
          </p:nvPr>
        </p:nvSpPr>
        <p:spPr/>
        <p:txBody>
          <a:bodyPr/>
          <a:lstStyle/>
          <a:p>
            <a:fld id="{AA5FCFE5-FE56-4EF1-80A8-07776887C2A1}" type="slidenum">
              <a:rPr lang="ja-JP" altLang="en-US" smtClean="0"/>
              <a:pPr/>
              <a:t>15</a:t>
            </a:fld>
            <a:endParaRPr lang="ja-JP" altLang="en-US"/>
          </a:p>
        </p:txBody>
      </p:sp>
      <p:sp>
        <p:nvSpPr>
          <p:cNvPr id="6" name="タイトル 5">
            <a:extLst>
              <a:ext uri="{FF2B5EF4-FFF2-40B4-BE49-F238E27FC236}">
                <a16:creationId xmlns:a16="http://schemas.microsoft.com/office/drawing/2014/main" id="{7D4F1334-02E2-599D-8281-44693BEF78F8}"/>
              </a:ext>
            </a:extLst>
          </p:cNvPr>
          <p:cNvSpPr>
            <a:spLocks noGrp="1"/>
          </p:cNvSpPr>
          <p:nvPr>
            <p:ph type="title"/>
          </p:nvPr>
        </p:nvSpPr>
        <p:spPr/>
        <p:txBody>
          <a:bodyPr vert="horz"/>
          <a:lstStyle/>
          <a:p>
            <a:r>
              <a:rPr kumimoji="1" lang="en-US" altLang="ja-JP" dirty="0"/>
              <a:t>Business development plans and growth strategies in overseas cities</a:t>
            </a:r>
            <a:r>
              <a:rPr lang="ja-JP" altLang="en-US" dirty="0"/>
              <a:t> </a:t>
            </a:r>
            <a:r>
              <a:rPr kumimoji="1" lang="ja-JP" altLang="en-US" dirty="0"/>
              <a:t>①</a:t>
            </a:r>
            <a:br>
              <a:rPr kumimoji="1" lang="en-US" altLang="ja-JP" dirty="0"/>
            </a:br>
            <a:r>
              <a:rPr kumimoji="1" lang="ja-JP" altLang="en-US" dirty="0"/>
              <a:t>（</a:t>
            </a:r>
            <a:r>
              <a:rPr kumimoji="1" lang="en-US" altLang="ja-JP" dirty="0"/>
              <a:t>About the Market</a:t>
            </a:r>
            <a:r>
              <a:rPr kumimoji="1" lang="ja-JP" altLang="en-US" dirty="0"/>
              <a:t>）</a:t>
            </a:r>
          </a:p>
        </p:txBody>
      </p:sp>
      <p:sp>
        <p:nvSpPr>
          <p:cNvPr id="2" name="正方形/長方形 1">
            <a:extLst>
              <a:ext uri="{FF2B5EF4-FFF2-40B4-BE49-F238E27FC236}">
                <a16:creationId xmlns:a16="http://schemas.microsoft.com/office/drawing/2014/main" id="{C9488784-8740-8E51-3EAE-344DE19364CE}"/>
              </a:ext>
            </a:extLst>
          </p:cNvPr>
          <p:cNvSpPr/>
          <p:nvPr/>
        </p:nvSpPr>
        <p:spPr bwMode="gray">
          <a:xfrm>
            <a:off x="415925" y="800100"/>
            <a:ext cx="9072000" cy="675899"/>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en-US" altLang="ja-JP" sz="1400" b="1" dirty="0">
                <a:solidFill>
                  <a:srgbClr val="FF0000"/>
                </a:solidFill>
                <a:latin typeface="+mn-lt"/>
                <a:cs typeface="+mn-cs"/>
              </a:rPr>
              <a:t>D</a:t>
            </a:r>
            <a:r>
              <a:rPr kumimoji="1" lang="en-US" altLang="ja-JP" sz="1400" b="1" i="0" u="none" strike="noStrike" kern="1200" cap="none" spc="0" normalizeH="0" baseline="0" noProof="0" dirty="0">
                <a:ln>
                  <a:noFill/>
                </a:ln>
                <a:solidFill>
                  <a:srgbClr val="FF0000"/>
                </a:solidFill>
                <a:effectLst/>
                <a:uLnTx/>
                <a:uFillTx/>
                <a:latin typeface="+mn-lt"/>
                <a:ea typeface="+mn-ea"/>
                <a:cs typeface="+mn-cs"/>
              </a:rPr>
              <a:t>escribe the size of your market outside of Japan and the market share of your products and services, as well as your business development potential, growth strategies, and pioneering strategies in overseas cities and adjacent regions.</a:t>
            </a:r>
            <a:endParaRPr kumimoji="1" lang="ja-JP" altLang="en-US" sz="1400" i="0" u="none" strike="noStrike" kern="1200" cap="none" spc="0" normalizeH="0" baseline="0" noProof="0" dirty="0">
              <a:ln>
                <a:noFill/>
              </a:ln>
              <a:solidFill>
                <a:srgbClr val="FF0000"/>
              </a:solidFill>
              <a:effectLst/>
              <a:uLnTx/>
              <a:uFillTx/>
              <a:latin typeface="+mn-lt"/>
              <a:ea typeface="+mn-ea"/>
              <a:cs typeface="+mn-cs"/>
            </a:endParaRPr>
          </a:p>
        </p:txBody>
      </p:sp>
      <p:graphicFrame>
        <p:nvGraphicFramePr>
          <p:cNvPr id="5" name="表 4">
            <a:extLst>
              <a:ext uri="{FF2B5EF4-FFF2-40B4-BE49-F238E27FC236}">
                <a16:creationId xmlns:a16="http://schemas.microsoft.com/office/drawing/2014/main" id="{C19BE200-C713-DA94-4C7B-A57AC9D8E38A}"/>
              </a:ext>
            </a:extLst>
          </p:cNvPr>
          <p:cNvGraphicFramePr>
            <a:graphicFrameLocks noGrp="1"/>
          </p:cNvGraphicFramePr>
          <p:nvPr>
            <p:extLst>
              <p:ext uri="{D42A27DB-BD31-4B8C-83A1-F6EECF244321}">
                <p14:modId xmlns:p14="http://schemas.microsoft.com/office/powerpoint/2010/main" val="1720821505"/>
              </p:ext>
            </p:extLst>
          </p:nvPr>
        </p:nvGraphicFramePr>
        <p:xfrm>
          <a:off x="417000" y="1476000"/>
          <a:ext cx="9072000" cy="5112000"/>
        </p:xfrm>
        <a:graphic>
          <a:graphicData uri="http://schemas.openxmlformats.org/drawingml/2006/table">
            <a:tbl>
              <a:tblPr>
                <a:tableStyleId>{5C22544A-7EE6-4342-B048-85BDC9FD1C3A}</a:tableStyleId>
              </a:tblPr>
              <a:tblGrid>
                <a:gridCol w="1805090">
                  <a:extLst>
                    <a:ext uri="{9D8B030D-6E8A-4147-A177-3AD203B41FA5}">
                      <a16:colId xmlns:a16="http://schemas.microsoft.com/office/drawing/2014/main" val="993115417"/>
                    </a:ext>
                  </a:extLst>
                </a:gridCol>
                <a:gridCol w="7266910">
                  <a:extLst>
                    <a:ext uri="{9D8B030D-6E8A-4147-A177-3AD203B41FA5}">
                      <a16:colId xmlns:a16="http://schemas.microsoft.com/office/drawing/2014/main" val="2234955696"/>
                    </a:ext>
                  </a:extLst>
                </a:gridCol>
              </a:tblGrid>
              <a:tr h="1704000">
                <a:tc>
                  <a:txBody>
                    <a:bodyPr/>
                    <a:lstStyle/>
                    <a:p>
                      <a:r>
                        <a:rPr kumimoji="1" lang="en-US" altLang="ja-JP" sz="1200" dirty="0">
                          <a:latin typeface="+mj-lt"/>
                        </a:rPr>
                        <a:t>Market Size and Growth Rate</a:t>
                      </a:r>
                      <a:endParaRPr kumimoji="1" lang="ja-JP" altLang="en-US" sz="1200" dirty="0">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200" dirty="0">
                          <a:latin typeface="+mj-lt"/>
                        </a:rPr>
                        <a:t>Example:</a:t>
                      </a:r>
                    </a:p>
                    <a:p>
                      <a:r>
                        <a:rPr kumimoji="1" lang="en-US" altLang="ja-JP" sz="1200" dirty="0">
                          <a:latin typeface="+mj-lt"/>
                        </a:rPr>
                        <a:t>Global market size: XX (CAGR X%)</a:t>
                      </a:r>
                    </a:p>
                    <a:p>
                      <a:r>
                        <a:rPr kumimoji="1" lang="en-US" altLang="ja-JP" sz="1200" dirty="0">
                          <a:latin typeface="+mj-lt"/>
                        </a:rPr>
                        <a:t>Market size in overseas cities or adjacent areas: XX (CAGR X%)</a:t>
                      </a:r>
                    </a:p>
                    <a:p>
                      <a:r>
                        <a:rPr kumimoji="1" lang="en-US" altLang="ja-JP" sz="1200" dirty="0">
                          <a:latin typeface="+mj-lt"/>
                        </a:rPr>
                        <a:t>TAM, SAM, SOM defined by the company: XX (CAGR X%), XX (CAGR X%), XX (CAGR X%)</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09636156"/>
                  </a:ext>
                </a:extLst>
              </a:tr>
              <a:tr h="1704000">
                <a:tc>
                  <a:txBody>
                    <a:bodyPr/>
                    <a:lstStyle/>
                    <a:p>
                      <a:pPr marL="133350" indent="-13335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Market and Competitor</a:t>
                      </a:r>
                    </a:p>
                    <a:p>
                      <a:pPr marL="0" indent="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Insights</a:t>
                      </a:r>
                      <a:endParaRPr kumimoji="1" lang="ja-JP" altLang="en-US" sz="1200" b="0" kern="1200" dirty="0">
                        <a:solidFill>
                          <a:schemeClr val="tx1"/>
                        </a:solidFill>
                        <a:effectLst/>
                        <a:latin typeface="+mj-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200">
                          <a:latin typeface="+mj-lt"/>
                        </a:rPr>
                        <a:t>Example: </a:t>
                      </a:r>
                    </a:p>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200">
                          <a:latin typeface="+mj-lt"/>
                        </a:rPr>
                        <a:t>Pros: XX is the growth driver of the market, and XX is expected to grow in the future.</a:t>
                      </a:r>
                    </a:p>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200">
                          <a:latin typeface="+mj-lt"/>
                        </a:rPr>
                        <a:t>Cons: In particular, large companies and start-ups such as XX and XX have a dominant share of the market in the region of XX.</a:t>
                      </a:r>
                      <a:endParaRPr kumimoji="1" lang="en-US" altLang="ja-JP" sz="1200" dirty="0">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1529610"/>
                  </a:ext>
                </a:extLst>
              </a:tr>
              <a:tr h="1704000">
                <a:tc>
                  <a:txBody>
                    <a:bodyPr/>
                    <a:lstStyle/>
                    <a:p>
                      <a:pPr marL="133350" indent="-13335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Business Development </a:t>
                      </a:r>
                    </a:p>
                    <a:p>
                      <a:pPr marL="133350" indent="-13335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Potential</a:t>
                      </a:r>
                    </a:p>
                    <a:p>
                      <a:pPr marL="133350" indent="-13335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and Growth Strategies</a:t>
                      </a:r>
                      <a:endParaRPr kumimoji="1" lang="ja-JP" altLang="en-US" sz="1200" b="0" kern="1200" dirty="0">
                        <a:solidFill>
                          <a:schemeClr val="tx1"/>
                        </a:solidFill>
                        <a:effectLst/>
                        <a:latin typeface="+mj-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200" dirty="0">
                          <a:latin typeface="+mj-lt"/>
                        </a:rPr>
                        <a:t>Example: </a:t>
                      </a:r>
                    </a:p>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200" dirty="0">
                          <a:latin typeface="+mj-lt"/>
                        </a:rPr>
                        <a:t>The market is expected to grow steadily in the future, and the company's products and services can increase sales. In particular, while the products and services of the startups and large companies mentioned above are characterized by XX, the company's products and services are superior in terms of XX and XX, and have different characteristics from the competition.</a:t>
                      </a:r>
                      <a:endParaRPr kumimoji="1" lang="ja-JP" altLang="en-US" sz="1200" dirty="0">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47872112"/>
                  </a:ext>
                </a:extLst>
              </a:tr>
            </a:tbl>
          </a:graphicData>
        </a:graphic>
      </p:graphicFrame>
    </p:spTree>
    <p:extLst>
      <p:ext uri="{BB962C8B-B14F-4D97-AF65-F5344CB8AC3E}">
        <p14:creationId xmlns:p14="http://schemas.microsoft.com/office/powerpoint/2010/main" val="836042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4C09BC-4CD4-A0EA-29BB-16473174B926}"/>
              </a:ext>
            </a:extLst>
          </p:cNvPr>
          <p:cNvSpPr>
            <a:spLocks noGrp="1"/>
          </p:cNvSpPr>
          <p:nvPr>
            <p:ph type="sldNum" sz="quarter" idx="11"/>
          </p:nvPr>
        </p:nvSpPr>
        <p:spPr/>
        <p:txBody>
          <a:bodyPr/>
          <a:lstStyle/>
          <a:p>
            <a:fld id="{AA5FCFE5-FE56-4EF1-80A8-07776887C2A1}" type="slidenum">
              <a:rPr lang="ja-JP" altLang="en-US" smtClean="0"/>
              <a:pPr/>
              <a:t>16</a:t>
            </a:fld>
            <a:endParaRPr lang="ja-JP" altLang="en-US"/>
          </a:p>
        </p:txBody>
      </p:sp>
      <p:sp>
        <p:nvSpPr>
          <p:cNvPr id="6" name="タイトル 5">
            <a:extLst>
              <a:ext uri="{FF2B5EF4-FFF2-40B4-BE49-F238E27FC236}">
                <a16:creationId xmlns:a16="http://schemas.microsoft.com/office/drawing/2014/main" id="{7D4F1334-02E2-599D-8281-44693BEF78F8}"/>
              </a:ext>
            </a:extLst>
          </p:cNvPr>
          <p:cNvSpPr>
            <a:spLocks noGrp="1"/>
          </p:cNvSpPr>
          <p:nvPr>
            <p:ph type="title"/>
          </p:nvPr>
        </p:nvSpPr>
        <p:spPr/>
        <p:txBody>
          <a:bodyPr vert="horz"/>
          <a:lstStyle/>
          <a:p>
            <a:r>
              <a:rPr kumimoji="1" lang="en-US" altLang="ja-JP" dirty="0"/>
              <a:t>Plan for business development and growth strategy in overseas cities</a:t>
            </a:r>
            <a:r>
              <a:rPr lang="ja-JP" altLang="en-US" dirty="0"/>
              <a:t> </a:t>
            </a:r>
            <a:r>
              <a:rPr kumimoji="1" lang="ja-JP" altLang="en-US" dirty="0"/>
              <a:t>②</a:t>
            </a:r>
            <a:br>
              <a:rPr kumimoji="1" lang="en-US" altLang="ja-JP" dirty="0"/>
            </a:br>
            <a:r>
              <a:rPr kumimoji="1" lang="ja-JP" altLang="en-US" dirty="0"/>
              <a:t>（</a:t>
            </a:r>
            <a:r>
              <a:rPr kumimoji="1" lang="en-US" altLang="ja-JP" dirty="0"/>
              <a:t>Expansion after the </a:t>
            </a:r>
            <a:r>
              <a:rPr lang="en-US" altLang="ja-JP" dirty="0"/>
              <a:t>proof of concept</a:t>
            </a:r>
            <a:r>
              <a:rPr kumimoji="1" lang="ja-JP" altLang="en-US" dirty="0"/>
              <a:t>）</a:t>
            </a:r>
          </a:p>
        </p:txBody>
      </p:sp>
      <p:sp>
        <p:nvSpPr>
          <p:cNvPr id="2" name="正方形/長方形 1">
            <a:extLst>
              <a:ext uri="{FF2B5EF4-FFF2-40B4-BE49-F238E27FC236}">
                <a16:creationId xmlns:a16="http://schemas.microsoft.com/office/drawing/2014/main" id="{765F74FE-2C00-67C2-7902-5D11B5473697}"/>
              </a:ext>
            </a:extLst>
          </p:cNvPr>
          <p:cNvSpPr/>
          <p:nvPr/>
        </p:nvSpPr>
        <p:spPr bwMode="gray">
          <a:xfrm>
            <a:off x="415925" y="1016000"/>
            <a:ext cx="9072000" cy="459999"/>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85750" indent="-285750" defTabSz="990564" fontAlgn="auto">
              <a:spcBef>
                <a:spcPts val="0"/>
              </a:spcBef>
              <a:spcAft>
                <a:spcPts val="0"/>
              </a:spcAft>
              <a:buSzPct val="100000"/>
              <a:buFont typeface="Wingdings" panose="05000000000000000000" pitchFamily="2" charset="2"/>
              <a:buChar char="n"/>
            </a:pPr>
            <a:r>
              <a:rPr kumimoji="1" lang="en-US" altLang="ja-JP" sz="1400" b="1" dirty="0">
                <a:solidFill>
                  <a:srgbClr val="FF0000"/>
                </a:solidFill>
                <a:latin typeface="+mn-lt"/>
                <a:cs typeface="+mn-cs"/>
              </a:rPr>
              <a:t>D</a:t>
            </a:r>
            <a:r>
              <a:rPr kumimoji="1" lang="en-US" altLang="ja-JP" sz="1400" b="1" i="0" u="none" strike="noStrike" kern="1200" cap="none" spc="0" normalizeH="0" baseline="0" noProof="0" dirty="0">
                <a:ln>
                  <a:noFill/>
                </a:ln>
                <a:solidFill>
                  <a:srgbClr val="FF0000"/>
                </a:solidFill>
                <a:effectLst/>
                <a:uLnTx/>
                <a:uFillTx/>
                <a:latin typeface="+mn-lt"/>
                <a:ea typeface="+mn-ea"/>
                <a:cs typeface="+mn-cs"/>
              </a:rPr>
              <a:t>escribe your future business development plans based on this proof of concept </a:t>
            </a:r>
            <a:r>
              <a:rPr kumimoji="1" lang="en-US" altLang="ja-JP" sz="1400" i="0" u="none" strike="noStrike" kern="1200" cap="none" spc="0" normalizeH="0" baseline="0" noProof="0" dirty="0">
                <a:ln>
                  <a:noFill/>
                </a:ln>
                <a:solidFill>
                  <a:srgbClr val="FF0000"/>
                </a:solidFill>
                <a:effectLst/>
                <a:uLnTx/>
                <a:uFillTx/>
                <a:latin typeface="+mn-lt"/>
                <a:ea typeface="+mn-ea"/>
                <a:cs typeface="+mn-cs"/>
              </a:rPr>
              <a:t>(e.g., public procurement in overseas cities, expansion to other overseas city sites, collaboration with local private companies and research institutions, etc.).</a:t>
            </a:r>
            <a:r>
              <a:rPr kumimoji="1" lang="en-US" altLang="ja-JP" sz="1400" b="1" i="0" u="none" strike="noStrike" kern="1200" cap="none" spc="0" normalizeH="0" baseline="0" noProof="0" dirty="0">
                <a:ln>
                  <a:noFill/>
                </a:ln>
                <a:solidFill>
                  <a:srgbClr val="FF0000"/>
                </a:solidFill>
                <a:effectLst/>
                <a:uLnTx/>
                <a:uFillTx/>
                <a:latin typeface="+mn-lt"/>
                <a:ea typeface="+mn-ea"/>
                <a:cs typeface="+mn-cs"/>
              </a:rPr>
              <a:t> </a:t>
            </a:r>
          </a:p>
          <a:p>
            <a:pPr marL="285750" indent="-285750" defTabSz="990564" fontAlgn="auto">
              <a:spcBef>
                <a:spcPts val="0"/>
              </a:spcBef>
              <a:spcAft>
                <a:spcPts val="0"/>
              </a:spcAft>
              <a:buSzPct val="100000"/>
              <a:buFont typeface="Wingdings" panose="05000000000000000000" pitchFamily="2" charset="2"/>
              <a:buChar char="n"/>
            </a:pPr>
            <a:r>
              <a:rPr kumimoji="1" lang="en-US" altLang="ja-JP" sz="1400" b="1" i="0" u="none" strike="noStrike" kern="1200" cap="none" spc="0" normalizeH="0" baseline="0" noProof="0" dirty="0">
                <a:ln>
                  <a:noFill/>
                </a:ln>
                <a:solidFill>
                  <a:srgbClr val="FF0000"/>
                </a:solidFill>
                <a:effectLst/>
                <a:uLnTx/>
                <a:uFillTx/>
                <a:latin typeface="+mn-lt"/>
                <a:ea typeface="+mn-ea"/>
                <a:cs typeface="+mn-cs"/>
              </a:rPr>
              <a:t>Also</a:t>
            </a:r>
            <a:r>
              <a:rPr kumimoji="1" lang="en-US" altLang="ja-JP" sz="1400" b="1" dirty="0">
                <a:solidFill>
                  <a:srgbClr val="FF0000"/>
                </a:solidFill>
                <a:latin typeface="+mn-lt"/>
                <a:cs typeface="+mn-cs"/>
              </a:rPr>
              <a:t> d</a:t>
            </a:r>
            <a:r>
              <a:rPr kumimoji="1" lang="en-US" altLang="ja-JP" sz="1400" b="1" i="0" u="none" strike="noStrike" kern="1200" cap="none" spc="0" normalizeH="0" baseline="0" noProof="0" dirty="0">
                <a:ln>
                  <a:noFill/>
                </a:ln>
                <a:solidFill>
                  <a:srgbClr val="FF0000"/>
                </a:solidFill>
                <a:effectLst/>
                <a:uLnTx/>
                <a:uFillTx/>
                <a:latin typeface="+mn-lt"/>
                <a:ea typeface="+mn-ea"/>
                <a:cs typeface="+mn-cs"/>
              </a:rPr>
              <a:t>escribe how this </a:t>
            </a:r>
            <a:r>
              <a:rPr kumimoji="1" lang="en-US" altLang="ja-JP" sz="1400" b="1" dirty="0">
                <a:solidFill>
                  <a:srgbClr val="FF0000"/>
                </a:solidFill>
                <a:latin typeface="+mn-lt"/>
                <a:cs typeface="+mn-cs"/>
              </a:rPr>
              <a:t>proof of concept</a:t>
            </a:r>
            <a:r>
              <a:rPr kumimoji="1" lang="en-US" altLang="ja-JP" sz="1400" b="1" i="0" u="none" strike="noStrike" kern="1200" cap="none" spc="0" normalizeH="0" baseline="0" noProof="0" dirty="0">
                <a:ln>
                  <a:noFill/>
                </a:ln>
                <a:solidFill>
                  <a:srgbClr val="FF0000"/>
                </a:solidFill>
                <a:effectLst/>
                <a:uLnTx/>
                <a:uFillTx/>
                <a:latin typeface="+mn-lt"/>
                <a:ea typeface="+mn-ea"/>
                <a:cs typeface="+mn-cs"/>
              </a:rPr>
              <a:t> is positioned for future business growth.</a:t>
            </a:r>
            <a:endParaRPr kumimoji="1" lang="ja-JP" altLang="en-US" sz="1400" b="1" i="0" u="none" strike="noStrike" kern="1200" cap="none" spc="0" normalizeH="0" baseline="0" noProof="0" dirty="0">
              <a:ln>
                <a:noFill/>
              </a:ln>
              <a:solidFill>
                <a:srgbClr val="FF0000"/>
              </a:solidFill>
              <a:effectLst/>
              <a:uLnTx/>
              <a:uFillTx/>
              <a:latin typeface="+mn-lt"/>
              <a:ea typeface="+mn-ea"/>
              <a:cs typeface="+mn-cs"/>
            </a:endParaRPr>
          </a:p>
        </p:txBody>
      </p:sp>
      <p:sp>
        <p:nvSpPr>
          <p:cNvPr id="17" name="正方形/長方形 16">
            <a:extLst>
              <a:ext uri="{FF2B5EF4-FFF2-40B4-BE49-F238E27FC236}">
                <a16:creationId xmlns:a16="http://schemas.microsoft.com/office/drawing/2014/main" id="{8FBD355E-9A0D-3B03-C48E-33F339090067}"/>
              </a:ext>
            </a:extLst>
          </p:cNvPr>
          <p:cNvSpPr/>
          <p:nvPr/>
        </p:nvSpPr>
        <p:spPr>
          <a:xfrm>
            <a:off x="415925" y="1976284"/>
            <a:ext cx="2423919" cy="3153408"/>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r>
              <a:rPr kumimoji="1" lang="en-US" altLang="ja-JP" sz="1200" dirty="0">
                <a:solidFill>
                  <a:schemeClr val="tx1"/>
                </a:solidFill>
                <a:ea typeface="+mj-ea"/>
                <a:cs typeface="Calibri Light" panose="020F0302020204030204" pitchFamily="34" charset="0"/>
              </a:rPr>
              <a:t>Example:</a:t>
            </a:r>
          </a:p>
          <a:p>
            <a:endParaRPr kumimoji="1" lang="en-US" altLang="ja-JP" sz="1200" dirty="0">
              <a:solidFill>
                <a:schemeClr val="tx1"/>
              </a:solidFill>
              <a:ea typeface="+mj-ea"/>
              <a:cs typeface="Calibri Light" panose="020F0302020204030204" pitchFamily="34" charset="0"/>
            </a:endParaRPr>
          </a:p>
          <a:p>
            <a:r>
              <a:rPr kumimoji="1" lang="en-US" altLang="ja-JP" sz="1200" dirty="0">
                <a:solidFill>
                  <a:schemeClr val="tx1"/>
                </a:solidFill>
                <a:ea typeface="+mj-ea"/>
                <a:cs typeface="Calibri Light" panose="020F0302020204030204" pitchFamily="34" charset="0"/>
              </a:rPr>
              <a:t>Japan:  We have developed XX service/product and have a market share of XX in the area of XX. The company aims to expand its services/products in XX region in the future.</a:t>
            </a:r>
          </a:p>
          <a:p>
            <a:endParaRPr kumimoji="1" lang="en-US" altLang="ja-JP" sz="1200" dirty="0">
              <a:solidFill>
                <a:schemeClr val="tx1"/>
              </a:solidFill>
              <a:ea typeface="+mj-ea"/>
              <a:cs typeface="Calibri Light" panose="020F0302020204030204" pitchFamily="34" charset="0"/>
            </a:endParaRPr>
          </a:p>
          <a:p>
            <a:r>
              <a:rPr kumimoji="1" lang="en-US" altLang="ja-JP" sz="1200" dirty="0">
                <a:solidFill>
                  <a:schemeClr val="tx1"/>
                </a:solidFill>
                <a:ea typeface="+mj-ea"/>
                <a:cs typeface="Calibri Light" panose="020F0302020204030204" pitchFamily="34" charset="0"/>
              </a:rPr>
              <a:t>Overseas: The company has already developed its business in XX region, and expects to develop its business in XX region in the future.</a:t>
            </a:r>
          </a:p>
        </p:txBody>
      </p:sp>
      <p:sp>
        <p:nvSpPr>
          <p:cNvPr id="18" name="正方形/長方形 17">
            <a:extLst>
              <a:ext uri="{FF2B5EF4-FFF2-40B4-BE49-F238E27FC236}">
                <a16:creationId xmlns:a16="http://schemas.microsoft.com/office/drawing/2014/main" id="{448F71F1-E9AA-48F7-785C-E11A7E37FCFF}"/>
              </a:ext>
            </a:extLst>
          </p:cNvPr>
          <p:cNvSpPr/>
          <p:nvPr/>
        </p:nvSpPr>
        <p:spPr>
          <a:xfrm>
            <a:off x="415925" y="1723974"/>
            <a:ext cx="2423919" cy="242128"/>
          </a:xfrm>
          <a:prstGeom prst="rect">
            <a:avLst/>
          </a:prstGeom>
          <a:solidFill>
            <a:schemeClr val="bg1">
              <a:lumMod val="50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ea typeface="+mj-ea"/>
                <a:cs typeface="Calibri Light" panose="020F0302020204030204" pitchFamily="34" charset="0"/>
              </a:rPr>
              <a:t>so far</a:t>
            </a:r>
            <a:endParaRPr kumimoji="1" lang="ja-JP" altLang="en-US" sz="1200" dirty="0">
              <a:ea typeface="+mj-ea"/>
              <a:cs typeface="Calibri Light" panose="020F0302020204030204" pitchFamily="34" charset="0"/>
            </a:endParaRPr>
          </a:p>
        </p:txBody>
      </p:sp>
      <p:sp>
        <p:nvSpPr>
          <p:cNvPr id="27" name="正方形/長方形 26">
            <a:extLst>
              <a:ext uri="{FF2B5EF4-FFF2-40B4-BE49-F238E27FC236}">
                <a16:creationId xmlns:a16="http://schemas.microsoft.com/office/drawing/2014/main" id="{95E7A6FA-0E0C-E66F-C673-215B05579B26}"/>
              </a:ext>
            </a:extLst>
          </p:cNvPr>
          <p:cNvSpPr/>
          <p:nvPr/>
        </p:nvSpPr>
        <p:spPr>
          <a:xfrm>
            <a:off x="3129776" y="1976284"/>
            <a:ext cx="6360301" cy="3153408"/>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r>
              <a:rPr kumimoji="1" lang="en-US" altLang="ja-JP" sz="1200" dirty="0">
                <a:solidFill>
                  <a:schemeClr val="tx1"/>
                </a:solidFill>
                <a:ea typeface="+mj-ea"/>
                <a:cs typeface="Calibri Light" panose="020F0302020204030204" pitchFamily="34" charset="0"/>
              </a:rPr>
              <a:t>(Plans for overseas city development based on this proof of concept are described)</a:t>
            </a:r>
          </a:p>
          <a:p>
            <a:endParaRPr kumimoji="1" lang="en-US" altLang="ja-JP" sz="1200" dirty="0">
              <a:solidFill>
                <a:schemeClr val="tx1"/>
              </a:solidFill>
              <a:ea typeface="+mj-ea"/>
              <a:cs typeface="Calibri Light" panose="020F0302020204030204" pitchFamily="34" charset="0"/>
            </a:endParaRPr>
          </a:p>
          <a:p>
            <a:r>
              <a:rPr kumimoji="1" lang="en-US" altLang="ja-JP" sz="1200" dirty="0">
                <a:solidFill>
                  <a:schemeClr val="tx1"/>
                </a:solidFill>
                <a:ea typeface="+mj-ea"/>
                <a:cs typeface="Calibri Light" panose="020F0302020204030204" pitchFamily="34" charset="0"/>
              </a:rPr>
              <a:t>Example: </a:t>
            </a:r>
          </a:p>
          <a:p>
            <a:r>
              <a:rPr kumimoji="1" lang="en-US" altLang="ja-JP" sz="1200" dirty="0">
                <a:solidFill>
                  <a:schemeClr val="tx1"/>
                </a:solidFill>
                <a:ea typeface="+mj-ea"/>
                <a:cs typeface="Calibri Light" panose="020F0302020204030204" pitchFamily="34" charset="0"/>
              </a:rPr>
              <a:t>With partners such as XX, we will develop services targeting customers in XX, and aim to achieve sales of XX and an overseas sales ratio of XX% at XX.</a:t>
            </a:r>
          </a:p>
          <a:p>
            <a:endParaRPr kumimoji="1" lang="en-US" altLang="ja-JP" sz="1200" dirty="0">
              <a:solidFill>
                <a:schemeClr val="tx1"/>
              </a:solidFill>
              <a:ea typeface="+mj-ea"/>
              <a:cs typeface="Calibri Light" panose="020F0302020204030204" pitchFamily="34" charset="0"/>
            </a:endParaRPr>
          </a:p>
          <a:p>
            <a:r>
              <a:rPr kumimoji="1" lang="en-US" altLang="ja-JP" sz="1200" dirty="0">
                <a:solidFill>
                  <a:schemeClr val="tx1"/>
                </a:solidFill>
                <a:ea typeface="+mj-ea"/>
                <a:cs typeface="Calibri Light" panose="020F0302020204030204" pitchFamily="34" charset="0"/>
              </a:rPr>
              <a:t>Example: </a:t>
            </a:r>
          </a:p>
          <a:p>
            <a:r>
              <a:rPr kumimoji="1" lang="en-US" altLang="ja-JP" sz="1200" dirty="0">
                <a:solidFill>
                  <a:schemeClr val="tx1"/>
                </a:solidFill>
                <a:ea typeface="+mj-ea"/>
                <a:cs typeface="Calibri Light" panose="020F0302020204030204" pitchFamily="34" charset="0"/>
              </a:rPr>
              <a:t>Conduct joint research and development with XX and consider acquisition of XX in relation to business development in the XX region.</a:t>
            </a:r>
            <a:endParaRPr kumimoji="1" lang="ja-JP" altLang="en-US" sz="1200" dirty="0">
              <a:solidFill>
                <a:schemeClr val="tx1"/>
              </a:solidFill>
              <a:ea typeface="+mj-ea"/>
              <a:cs typeface="Calibri Light" panose="020F0302020204030204" pitchFamily="34" charset="0"/>
            </a:endParaRPr>
          </a:p>
        </p:txBody>
      </p:sp>
      <p:sp>
        <p:nvSpPr>
          <p:cNvPr id="28" name="正方形/長方形 27">
            <a:extLst>
              <a:ext uri="{FF2B5EF4-FFF2-40B4-BE49-F238E27FC236}">
                <a16:creationId xmlns:a16="http://schemas.microsoft.com/office/drawing/2014/main" id="{9179DBB2-4E6C-0183-52F5-09F9ABE761B2}"/>
              </a:ext>
            </a:extLst>
          </p:cNvPr>
          <p:cNvSpPr/>
          <p:nvPr/>
        </p:nvSpPr>
        <p:spPr>
          <a:xfrm>
            <a:off x="3129776" y="1723974"/>
            <a:ext cx="6360301" cy="242128"/>
          </a:xfrm>
          <a:prstGeom prst="rect">
            <a:avLst/>
          </a:prstGeom>
          <a:solidFill>
            <a:schemeClr val="bg1">
              <a:lumMod val="50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ea typeface="+mj-ea"/>
                <a:cs typeface="Calibri Light" panose="020F0302020204030204" pitchFamily="34" charset="0"/>
              </a:rPr>
              <a:t>in the future</a:t>
            </a:r>
            <a:endParaRPr kumimoji="1" lang="ja-JP" altLang="en-US" sz="1200" dirty="0">
              <a:ea typeface="+mj-ea"/>
              <a:cs typeface="Calibri Light" panose="020F0302020204030204" pitchFamily="34" charset="0"/>
            </a:endParaRPr>
          </a:p>
        </p:txBody>
      </p:sp>
      <p:sp>
        <p:nvSpPr>
          <p:cNvPr id="29" name="正方形/長方形 28">
            <a:extLst>
              <a:ext uri="{FF2B5EF4-FFF2-40B4-BE49-F238E27FC236}">
                <a16:creationId xmlns:a16="http://schemas.microsoft.com/office/drawing/2014/main" id="{DE14A3A1-5D46-9C8F-8359-D3B9563803AE}"/>
              </a:ext>
            </a:extLst>
          </p:cNvPr>
          <p:cNvSpPr/>
          <p:nvPr/>
        </p:nvSpPr>
        <p:spPr>
          <a:xfrm>
            <a:off x="415925" y="5673213"/>
            <a:ext cx="9074150" cy="90460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r>
              <a:rPr kumimoji="1" lang="en-US" altLang="ja-JP" sz="1200" dirty="0">
                <a:solidFill>
                  <a:schemeClr val="tx1"/>
                </a:solidFill>
                <a:ea typeface="+mj-ea"/>
                <a:cs typeface="Calibri Light" panose="020F0302020204030204" pitchFamily="34" charset="0"/>
              </a:rPr>
              <a:t>Example:</a:t>
            </a:r>
          </a:p>
          <a:p>
            <a:r>
              <a:rPr kumimoji="1" lang="en-US" altLang="ja-JP" sz="1200" dirty="0">
                <a:solidFill>
                  <a:schemeClr val="tx1"/>
                </a:solidFill>
                <a:ea typeface="+mj-ea"/>
                <a:cs typeface="Calibri Light" panose="020F0302020204030204" pitchFamily="34" charset="0"/>
              </a:rPr>
              <a:t>Verify the effectiveness of the company's service/product in addressing XX issues in XX. Evaluate XX with XX (outcome indicators) for entry into XX region.</a:t>
            </a:r>
            <a:endParaRPr kumimoji="1" lang="ja-JP" altLang="en-US" sz="1200" dirty="0">
              <a:solidFill>
                <a:schemeClr val="tx1"/>
              </a:solidFill>
              <a:ea typeface="+mj-ea"/>
              <a:cs typeface="Calibri Light" panose="020F0302020204030204" pitchFamily="34" charset="0"/>
            </a:endParaRPr>
          </a:p>
        </p:txBody>
      </p:sp>
      <p:sp>
        <p:nvSpPr>
          <p:cNvPr id="30" name="正方形/長方形 29">
            <a:extLst>
              <a:ext uri="{FF2B5EF4-FFF2-40B4-BE49-F238E27FC236}">
                <a16:creationId xmlns:a16="http://schemas.microsoft.com/office/drawing/2014/main" id="{4FC9D468-0AFB-20BA-3723-2358EEE15EBF}"/>
              </a:ext>
            </a:extLst>
          </p:cNvPr>
          <p:cNvSpPr/>
          <p:nvPr/>
        </p:nvSpPr>
        <p:spPr>
          <a:xfrm>
            <a:off x="415925" y="5420903"/>
            <a:ext cx="9074150" cy="242128"/>
          </a:xfrm>
          <a:prstGeom prst="rect">
            <a:avLst/>
          </a:prstGeom>
          <a:solidFill>
            <a:schemeClr val="bg1">
              <a:lumMod val="50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bg1"/>
                </a:solidFill>
                <a:ea typeface="+mj-ea"/>
                <a:cs typeface="Calibri Light" panose="020F0302020204030204" pitchFamily="34" charset="0"/>
              </a:rPr>
              <a:t>Proof </a:t>
            </a:r>
            <a:r>
              <a:rPr kumimoji="1" lang="en-US" altLang="ja-JP" sz="1200">
                <a:solidFill>
                  <a:schemeClr val="bg1"/>
                </a:solidFill>
                <a:ea typeface="+mj-ea"/>
                <a:cs typeface="Calibri Light" panose="020F0302020204030204" pitchFamily="34" charset="0"/>
              </a:rPr>
              <a:t>of Concept</a:t>
            </a:r>
            <a:endParaRPr kumimoji="1" lang="ja-JP" altLang="en-US" sz="1200" dirty="0">
              <a:solidFill>
                <a:schemeClr val="bg1"/>
              </a:solidFill>
              <a:ea typeface="+mj-ea"/>
              <a:cs typeface="Calibri Light" panose="020F0302020204030204" pitchFamily="34" charset="0"/>
            </a:endParaRPr>
          </a:p>
        </p:txBody>
      </p:sp>
      <p:cxnSp>
        <p:nvCxnSpPr>
          <p:cNvPr id="32" name="直線矢印コネクタ 31">
            <a:extLst>
              <a:ext uri="{FF2B5EF4-FFF2-40B4-BE49-F238E27FC236}">
                <a16:creationId xmlns:a16="http://schemas.microsoft.com/office/drawing/2014/main" id="{20D9DADE-B70F-C179-6B98-90BD216D2734}"/>
              </a:ext>
            </a:extLst>
          </p:cNvPr>
          <p:cNvCxnSpPr>
            <a:cxnSpLocks/>
            <a:endCxn id="27" idx="2"/>
          </p:cNvCxnSpPr>
          <p:nvPr/>
        </p:nvCxnSpPr>
        <p:spPr bwMode="gray">
          <a:xfrm flipV="1">
            <a:off x="6309927" y="5129692"/>
            <a:ext cx="0" cy="291211"/>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a:extLst>
              <a:ext uri="{FF2B5EF4-FFF2-40B4-BE49-F238E27FC236}">
                <a16:creationId xmlns:a16="http://schemas.microsoft.com/office/drawing/2014/main" id="{1E649A94-9070-1B49-D326-D159BF04D109}"/>
              </a:ext>
            </a:extLst>
          </p:cNvPr>
          <p:cNvCxnSpPr>
            <a:cxnSpLocks/>
            <a:stCxn id="17" idx="2"/>
          </p:cNvCxnSpPr>
          <p:nvPr/>
        </p:nvCxnSpPr>
        <p:spPr bwMode="gray">
          <a:xfrm>
            <a:off x="1627885" y="5129692"/>
            <a:ext cx="0" cy="291211"/>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6263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4C09BC-4CD4-A0EA-29BB-16473174B926}"/>
              </a:ext>
            </a:extLst>
          </p:cNvPr>
          <p:cNvSpPr>
            <a:spLocks noGrp="1"/>
          </p:cNvSpPr>
          <p:nvPr>
            <p:ph type="sldNum" sz="quarter" idx="11"/>
          </p:nvPr>
        </p:nvSpPr>
        <p:spPr/>
        <p:txBody>
          <a:bodyPr/>
          <a:lstStyle/>
          <a:p>
            <a:fld id="{AA5FCFE5-FE56-4EF1-80A8-07776887C2A1}" type="slidenum">
              <a:rPr lang="ja-JP" altLang="en-US" smtClean="0"/>
              <a:pPr/>
              <a:t>2</a:t>
            </a:fld>
            <a:endParaRPr lang="ja-JP" altLang="en-US"/>
          </a:p>
        </p:txBody>
      </p:sp>
      <p:sp>
        <p:nvSpPr>
          <p:cNvPr id="6" name="タイトル 5">
            <a:extLst>
              <a:ext uri="{FF2B5EF4-FFF2-40B4-BE49-F238E27FC236}">
                <a16:creationId xmlns:a16="http://schemas.microsoft.com/office/drawing/2014/main" id="{7D4F1334-02E2-599D-8281-44693BEF78F8}"/>
              </a:ext>
            </a:extLst>
          </p:cNvPr>
          <p:cNvSpPr>
            <a:spLocks noGrp="1"/>
          </p:cNvSpPr>
          <p:nvPr>
            <p:ph type="title"/>
          </p:nvPr>
        </p:nvSpPr>
        <p:spPr>
          <a:xfrm>
            <a:off x="417000" y="184499"/>
            <a:ext cx="9072000" cy="831499"/>
          </a:xfrm>
        </p:spPr>
        <p:txBody>
          <a:bodyPr vert="horz"/>
          <a:lstStyle/>
          <a:p>
            <a:r>
              <a:rPr kumimoji="1" lang="en-US" altLang="ja-JP" dirty="0"/>
              <a:t>Examples of evaluation perspectives and relevant description items for the joint project</a:t>
            </a:r>
            <a:br>
              <a:rPr kumimoji="1" lang="en-US" altLang="ja-JP" dirty="0"/>
            </a:br>
            <a:r>
              <a:rPr lang="en-US" altLang="ja-JP" sz="1200" dirty="0">
                <a:solidFill>
                  <a:srgbClr val="FF0000"/>
                </a:solidFill>
              </a:rPr>
              <a:t>Each overseas city evaluates application forms based on the following evaluation perspective examples and its own criteria. Refer to the following while filling out the application form. </a:t>
            </a:r>
            <a:endParaRPr kumimoji="1" lang="ja-JP" altLang="en-US" sz="1200" dirty="0">
              <a:solidFill>
                <a:srgbClr val="FF0000"/>
              </a:solidFill>
            </a:endParaRPr>
          </a:p>
        </p:txBody>
      </p:sp>
      <p:sp>
        <p:nvSpPr>
          <p:cNvPr id="8" name="正方形/長方形 7">
            <a:extLst>
              <a:ext uri="{FF2B5EF4-FFF2-40B4-BE49-F238E27FC236}">
                <a16:creationId xmlns:a16="http://schemas.microsoft.com/office/drawing/2014/main" id="{76899700-14F2-8E5B-F475-A0F3E748C2CD}"/>
              </a:ext>
            </a:extLst>
          </p:cNvPr>
          <p:cNvSpPr/>
          <p:nvPr/>
        </p:nvSpPr>
        <p:spPr bwMode="gray">
          <a:xfrm>
            <a:off x="1485367" y="5431583"/>
            <a:ext cx="389671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Is the global market expected to grow and the sustainability of the business after the PoC?</a:t>
            </a:r>
          </a:p>
        </p:txBody>
      </p:sp>
      <p:sp>
        <p:nvSpPr>
          <p:cNvPr id="9" name="正方形/長方形 8">
            <a:extLst>
              <a:ext uri="{FF2B5EF4-FFF2-40B4-BE49-F238E27FC236}">
                <a16:creationId xmlns:a16="http://schemas.microsoft.com/office/drawing/2014/main" id="{1FDCED1C-0ADE-E1AC-D286-A0FBC4830F73}"/>
              </a:ext>
            </a:extLst>
          </p:cNvPr>
          <p:cNvSpPr/>
          <p:nvPr/>
        </p:nvSpPr>
        <p:spPr bwMode="gray">
          <a:xfrm>
            <a:off x="1485367" y="1730468"/>
            <a:ext cx="389671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Is the service/product unique and not available in the city/country?</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10" name="正方形/長方形 9">
            <a:extLst>
              <a:ext uri="{FF2B5EF4-FFF2-40B4-BE49-F238E27FC236}">
                <a16:creationId xmlns:a16="http://schemas.microsoft.com/office/drawing/2014/main" id="{0CFCE927-465E-ECE0-A27E-CE85A2EA0E2E}"/>
              </a:ext>
            </a:extLst>
          </p:cNvPr>
          <p:cNvSpPr/>
          <p:nvPr/>
        </p:nvSpPr>
        <p:spPr bwMode="gray">
          <a:xfrm>
            <a:off x="1485367" y="1319233"/>
            <a:ext cx="389671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Does the company develop solutions or business that contribute to solving  the social issue?</a:t>
            </a:r>
          </a:p>
        </p:txBody>
      </p:sp>
      <p:sp>
        <p:nvSpPr>
          <p:cNvPr id="11" name="正方形/長方形 10">
            <a:extLst>
              <a:ext uri="{FF2B5EF4-FFF2-40B4-BE49-F238E27FC236}">
                <a16:creationId xmlns:a16="http://schemas.microsoft.com/office/drawing/2014/main" id="{909A771F-551F-548D-2DEF-836ECD39B101}"/>
              </a:ext>
            </a:extLst>
          </p:cNvPr>
          <p:cNvSpPr/>
          <p:nvPr/>
        </p:nvSpPr>
        <p:spPr bwMode="gray">
          <a:xfrm>
            <a:off x="1485367" y="3786643"/>
            <a:ext cx="389671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Is development and expansion expected after the PoC in the city?</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12" name="正方形/長方形 11">
            <a:extLst>
              <a:ext uri="{FF2B5EF4-FFF2-40B4-BE49-F238E27FC236}">
                <a16:creationId xmlns:a16="http://schemas.microsoft.com/office/drawing/2014/main" id="{DB5FC815-FC9E-9677-97C2-0C5D9ACF3B62}"/>
              </a:ext>
            </a:extLst>
          </p:cNvPr>
          <p:cNvSpPr/>
          <p:nvPr/>
        </p:nvSpPr>
        <p:spPr bwMode="gray">
          <a:xfrm>
            <a:off x="1485367" y="2141703"/>
            <a:ext cx="389671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Is the content of the project acceptable to the fields in the city?</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13" name="正方形/長方形 12">
            <a:extLst>
              <a:ext uri="{FF2B5EF4-FFF2-40B4-BE49-F238E27FC236}">
                <a16:creationId xmlns:a16="http://schemas.microsoft.com/office/drawing/2014/main" id="{EACEF3F4-3A18-EA3A-76F2-26D2706B379F}"/>
              </a:ext>
            </a:extLst>
          </p:cNvPr>
          <p:cNvSpPr/>
          <p:nvPr/>
        </p:nvSpPr>
        <p:spPr bwMode="gray">
          <a:xfrm>
            <a:off x="1485367" y="2552938"/>
            <a:ext cx="389671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Are specific project details and plans being considered?</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14" name="正方形/長方形 13">
            <a:extLst>
              <a:ext uri="{FF2B5EF4-FFF2-40B4-BE49-F238E27FC236}">
                <a16:creationId xmlns:a16="http://schemas.microsoft.com/office/drawing/2014/main" id="{90CB937E-06EA-7EC2-2DFE-AC0C34740CEA}"/>
              </a:ext>
            </a:extLst>
          </p:cNvPr>
          <p:cNvSpPr/>
          <p:nvPr/>
        </p:nvSpPr>
        <p:spPr bwMode="gray">
          <a:xfrm>
            <a:off x="1485367" y="2964173"/>
            <a:ext cx="389671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dirty="0">
                <a:solidFill>
                  <a:prstClr val="black"/>
                </a:solidFill>
                <a:latin typeface="+mn-lt"/>
                <a:cs typeface="+mn-cs"/>
              </a:rPr>
              <a:t>Does it have an organizational structure capable of delivering project?</a:t>
            </a:r>
          </a:p>
        </p:txBody>
      </p:sp>
      <p:sp>
        <p:nvSpPr>
          <p:cNvPr id="15" name="正方形/長方形 14">
            <a:extLst>
              <a:ext uri="{FF2B5EF4-FFF2-40B4-BE49-F238E27FC236}">
                <a16:creationId xmlns:a16="http://schemas.microsoft.com/office/drawing/2014/main" id="{BAAF47B6-568F-6359-3EE4-76CA947468AA}"/>
              </a:ext>
            </a:extLst>
          </p:cNvPr>
          <p:cNvSpPr/>
          <p:nvPr/>
        </p:nvSpPr>
        <p:spPr bwMode="gray">
          <a:xfrm>
            <a:off x="1485367" y="3375408"/>
            <a:ext cx="389671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Is the content of the project capable of producing clear results?</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1F772E14-B8D4-3FD0-9B5A-49313B945AC0}"/>
              </a:ext>
            </a:extLst>
          </p:cNvPr>
          <p:cNvSpPr/>
          <p:nvPr/>
        </p:nvSpPr>
        <p:spPr bwMode="gray">
          <a:xfrm>
            <a:off x="1485367" y="4197878"/>
            <a:ext cx="389671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Does the team have enough members with language skills for overseas business development?</a:t>
            </a:r>
          </a:p>
        </p:txBody>
      </p:sp>
      <p:sp>
        <p:nvSpPr>
          <p:cNvPr id="17" name="正方形/長方形 16">
            <a:extLst>
              <a:ext uri="{FF2B5EF4-FFF2-40B4-BE49-F238E27FC236}">
                <a16:creationId xmlns:a16="http://schemas.microsoft.com/office/drawing/2014/main" id="{9749CC4B-5AE4-E901-ABEB-C1C4E6045626}"/>
              </a:ext>
            </a:extLst>
          </p:cNvPr>
          <p:cNvSpPr/>
          <p:nvPr/>
        </p:nvSpPr>
        <p:spPr bwMode="gray">
          <a:xfrm>
            <a:off x="1485367" y="4609113"/>
            <a:ext cx="389671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Does the team have knowledge of the city?</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E16FAFC7-BC44-F273-4966-88819806CDA9}"/>
              </a:ext>
            </a:extLst>
          </p:cNvPr>
          <p:cNvSpPr/>
          <p:nvPr/>
        </p:nvSpPr>
        <p:spPr bwMode="gray">
          <a:xfrm>
            <a:off x="1485367" y="5020348"/>
            <a:ext cx="389671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Does the team have a track record of overseas business?</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DA24D142-423A-9786-F20A-3C5CD64163AF}"/>
              </a:ext>
            </a:extLst>
          </p:cNvPr>
          <p:cNvSpPr/>
          <p:nvPr/>
        </p:nvSpPr>
        <p:spPr bwMode="gray">
          <a:xfrm>
            <a:off x="1485367" y="5842818"/>
            <a:ext cx="389671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Is the purpose of applying for this PoC clear?</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20" name="正方形/長方形 19">
            <a:extLst>
              <a:ext uri="{FF2B5EF4-FFF2-40B4-BE49-F238E27FC236}">
                <a16:creationId xmlns:a16="http://schemas.microsoft.com/office/drawing/2014/main" id="{42E5A4CA-E3CB-39A0-9760-5E610FAAD0A0}"/>
              </a:ext>
            </a:extLst>
          </p:cNvPr>
          <p:cNvSpPr/>
          <p:nvPr/>
        </p:nvSpPr>
        <p:spPr bwMode="gray">
          <a:xfrm>
            <a:off x="1485367" y="6254053"/>
            <a:ext cx="389671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Is the purpose of business expansion in the city clear and reasonable?</a:t>
            </a:r>
          </a:p>
        </p:txBody>
      </p:sp>
      <p:grpSp>
        <p:nvGrpSpPr>
          <p:cNvPr id="43" name="グループ化 42">
            <a:extLst>
              <a:ext uri="{FF2B5EF4-FFF2-40B4-BE49-F238E27FC236}">
                <a16:creationId xmlns:a16="http://schemas.microsoft.com/office/drawing/2014/main" id="{75A3B96C-7120-E1C5-6FF7-2D9FE86DA56E}"/>
              </a:ext>
            </a:extLst>
          </p:cNvPr>
          <p:cNvGrpSpPr/>
          <p:nvPr/>
        </p:nvGrpSpPr>
        <p:grpSpPr>
          <a:xfrm>
            <a:off x="1485367" y="1043940"/>
            <a:ext cx="3896710" cy="224058"/>
            <a:chOff x="1536903" y="1043940"/>
            <a:chExt cx="4286381" cy="224058"/>
          </a:xfrm>
        </p:grpSpPr>
        <p:cxnSp>
          <p:nvCxnSpPr>
            <p:cNvPr id="21" name="直線コネクタ 20">
              <a:extLst>
                <a:ext uri="{FF2B5EF4-FFF2-40B4-BE49-F238E27FC236}">
                  <a16:creationId xmlns:a16="http://schemas.microsoft.com/office/drawing/2014/main" id="{EF9822B3-D970-90CD-03E2-25E7680E1B75}"/>
                </a:ext>
              </a:extLst>
            </p:cNvPr>
            <p:cNvCxnSpPr>
              <a:cxnSpLocks/>
            </p:cNvCxnSpPr>
            <p:nvPr/>
          </p:nvCxnSpPr>
          <p:spPr bwMode="gray">
            <a:xfrm>
              <a:off x="1536903" y="1267998"/>
              <a:ext cx="4286381"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913FF9B8-20BA-B791-B305-401A388AAFC1}"/>
                </a:ext>
              </a:extLst>
            </p:cNvPr>
            <p:cNvSpPr/>
            <p:nvPr/>
          </p:nvSpPr>
          <p:spPr bwMode="gray">
            <a:xfrm>
              <a:off x="1536903" y="1043940"/>
              <a:ext cx="4286381" cy="224058"/>
            </a:xfrm>
            <a:prstGeom prst="rect">
              <a:avLst/>
            </a:prstGeom>
            <a:noFill/>
            <a:ln w="12700" algn="ctr">
              <a:no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Evaluation Perspective (Examples)</a:t>
              </a:r>
              <a:endParaRPr kumimoji="1" lang="ja-JP" altLang="en-US" sz="1100" b="1" i="0" u="none" strike="noStrike" kern="1200" cap="none" spc="0" normalizeH="0" baseline="0" noProof="0" dirty="0">
                <a:ln>
                  <a:noFill/>
                </a:ln>
                <a:solidFill>
                  <a:prstClr val="black"/>
                </a:solidFill>
                <a:effectLst/>
                <a:uLnTx/>
                <a:uFillTx/>
                <a:latin typeface="+mn-lt"/>
                <a:ea typeface="+mn-ea"/>
                <a:cs typeface="+mn-cs"/>
              </a:endParaRPr>
            </a:p>
          </p:txBody>
        </p:sp>
      </p:grpSp>
      <p:sp>
        <p:nvSpPr>
          <p:cNvPr id="4" name="正方形/長方形 3">
            <a:extLst>
              <a:ext uri="{FF2B5EF4-FFF2-40B4-BE49-F238E27FC236}">
                <a16:creationId xmlns:a16="http://schemas.microsoft.com/office/drawing/2014/main" id="{1B41E956-D581-32E6-5690-01BBBCA364D5}"/>
              </a:ext>
            </a:extLst>
          </p:cNvPr>
          <p:cNvSpPr/>
          <p:nvPr/>
        </p:nvSpPr>
        <p:spPr bwMode="gray">
          <a:xfrm>
            <a:off x="415927" y="1319234"/>
            <a:ext cx="1009423" cy="771234"/>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dirty="0">
                <a:solidFill>
                  <a:schemeClr val="bg1"/>
                </a:solidFill>
                <a:latin typeface="+mn-lt"/>
                <a:cs typeface="+mn-cs"/>
              </a:rPr>
              <a:t>Contribution to solving the social issue</a:t>
            </a:r>
            <a:endParaRPr kumimoji="1" lang="ja-JP" altLang="en-US" sz="1050" b="0" i="0" u="none" strike="noStrike" kern="1200" cap="none" spc="0" normalizeH="0" baseline="0" noProof="0" dirty="0">
              <a:ln>
                <a:noFill/>
              </a:ln>
              <a:solidFill>
                <a:schemeClr val="bg1"/>
              </a:solidFill>
              <a:effectLst/>
              <a:uLnTx/>
              <a:uFillTx/>
              <a:latin typeface="+mn-lt"/>
              <a:ea typeface="+mn-ea"/>
              <a:cs typeface="+mn-cs"/>
            </a:endParaRPr>
          </a:p>
        </p:txBody>
      </p:sp>
      <p:sp>
        <p:nvSpPr>
          <p:cNvPr id="5" name="正方形/長方形 4">
            <a:extLst>
              <a:ext uri="{FF2B5EF4-FFF2-40B4-BE49-F238E27FC236}">
                <a16:creationId xmlns:a16="http://schemas.microsoft.com/office/drawing/2014/main" id="{7BB88575-673E-ACB4-45E1-CE7E1ECF7CBA}"/>
              </a:ext>
            </a:extLst>
          </p:cNvPr>
          <p:cNvSpPr/>
          <p:nvPr/>
        </p:nvSpPr>
        <p:spPr bwMode="gray">
          <a:xfrm>
            <a:off x="415925" y="2141702"/>
            <a:ext cx="1009423" cy="1593701"/>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dirty="0">
                <a:solidFill>
                  <a:schemeClr val="bg1"/>
                </a:solidFill>
                <a:latin typeface="+mn-lt"/>
                <a:cs typeface="+mn-cs"/>
              </a:rPr>
              <a:t>Feasibility of project execution</a:t>
            </a:r>
            <a:endParaRPr kumimoji="1" lang="ja-JP" altLang="en-US" sz="1050" dirty="0">
              <a:solidFill>
                <a:schemeClr val="bg1"/>
              </a:solidFill>
              <a:latin typeface="+mn-lt"/>
              <a:cs typeface="+mn-cs"/>
            </a:endParaRPr>
          </a:p>
        </p:txBody>
      </p:sp>
      <p:sp>
        <p:nvSpPr>
          <p:cNvPr id="7" name="正方形/長方形 6">
            <a:extLst>
              <a:ext uri="{FF2B5EF4-FFF2-40B4-BE49-F238E27FC236}">
                <a16:creationId xmlns:a16="http://schemas.microsoft.com/office/drawing/2014/main" id="{D7CFC68B-6FB9-2DBF-8EC1-4387B245FA11}"/>
              </a:ext>
            </a:extLst>
          </p:cNvPr>
          <p:cNvSpPr/>
          <p:nvPr/>
        </p:nvSpPr>
        <p:spPr bwMode="gray">
          <a:xfrm>
            <a:off x="415926" y="5842814"/>
            <a:ext cx="1009423" cy="771239"/>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dirty="0">
                <a:solidFill>
                  <a:schemeClr val="bg1"/>
                </a:solidFill>
                <a:latin typeface="+mn-lt"/>
                <a:cs typeface="+mn-cs"/>
              </a:rPr>
              <a:t>Enthusiasm/ Motivation </a:t>
            </a:r>
          </a:p>
        </p:txBody>
      </p:sp>
      <p:grpSp>
        <p:nvGrpSpPr>
          <p:cNvPr id="42" name="グループ化 41">
            <a:extLst>
              <a:ext uri="{FF2B5EF4-FFF2-40B4-BE49-F238E27FC236}">
                <a16:creationId xmlns:a16="http://schemas.microsoft.com/office/drawing/2014/main" id="{C941400E-B66F-C9CD-1A4C-BB379D418A0A}"/>
              </a:ext>
            </a:extLst>
          </p:cNvPr>
          <p:cNvGrpSpPr/>
          <p:nvPr/>
        </p:nvGrpSpPr>
        <p:grpSpPr>
          <a:xfrm>
            <a:off x="414453" y="1043940"/>
            <a:ext cx="1009423" cy="224058"/>
            <a:chOff x="414453" y="1043940"/>
            <a:chExt cx="1009423" cy="224058"/>
          </a:xfrm>
        </p:grpSpPr>
        <p:cxnSp>
          <p:nvCxnSpPr>
            <p:cNvPr id="23" name="直線コネクタ 22">
              <a:extLst>
                <a:ext uri="{FF2B5EF4-FFF2-40B4-BE49-F238E27FC236}">
                  <a16:creationId xmlns:a16="http://schemas.microsoft.com/office/drawing/2014/main" id="{B91F32E8-281D-4BCB-6951-D0892CD06D3E}"/>
                </a:ext>
              </a:extLst>
            </p:cNvPr>
            <p:cNvCxnSpPr>
              <a:cxnSpLocks/>
            </p:cNvCxnSpPr>
            <p:nvPr/>
          </p:nvCxnSpPr>
          <p:spPr bwMode="gray">
            <a:xfrm>
              <a:off x="414453" y="1267998"/>
              <a:ext cx="1009423"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B5D86AA7-33F3-D025-A0F4-172724699DB9}"/>
                </a:ext>
              </a:extLst>
            </p:cNvPr>
            <p:cNvSpPr/>
            <p:nvPr/>
          </p:nvSpPr>
          <p:spPr bwMode="gray">
            <a:xfrm>
              <a:off x="414453" y="1043940"/>
              <a:ext cx="1009423" cy="224058"/>
            </a:xfrm>
            <a:prstGeom prst="rect">
              <a:avLst/>
            </a:prstGeom>
            <a:noFill/>
            <a:ln w="12700" algn="ctr">
              <a:no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1" dirty="0">
                  <a:solidFill>
                    <a:prstClr val="black"/>
                  </a:solidFill>
                  <a:latin typeface="+mn-lt"/>
                  <a:cs typeface="+mn-cs"/>
                </a:rPr>
                <a:t>Items</a:t>
              </a:r>
              <a:endParaRPr kumimoji="1" lang="ja-JP" altLang="en-US" sz="1100" b="1" i="0" u="none" strike="noStrike" kern="1200" cap="none" spc="0" normalizeH="0" baseline="0" noProof="0" dirty="0">
                <a:ln>
                  <a:noFill/>
                </a:ln>
                <a:solidFill>
                  <a:prstClr val="black"/>
                </a:solidFill>
                <a:effectLst/>
                <a:uLnTx/>
                <a:uFillTx/>
                <a:latin typeface="+mn-lt"/>
                <a:ea typeface="+mn-ea"/>
                <a:cs typeface="+mn-cs"/>
              </a:endParaRPr>
            </a:p>
          </p:txBody>
        </p:sp>
      </p:grpSp>
      <p:sp>
        <p:nvSpPr>
          <p:cNvPr id="25" name="正方形/長方形 24">
            <a:extLst>
              <a:ext uri="{FF2B5EF4-FFF2-40B4-BE49-F238E27FC236}">
                <a16:creationId xmlns:a16="http://schemas.microsoft.com/office/drawing/2014/main" id="{3E111297-0390-1BB7-37D9-F127406E1B1A}"/>
              </a:ext>
            </a:extLst>
          </p:cNvPr>
          <p:cNvSpPr/>
          <p:nvPr/>
        </p:nvSpPr>
        <p:spPr bwMode="gray">
          <a:xfrm>
            <a:off x="414453" y="3786637"/>
            <a:ext cx="1009423" cy="2004943"/>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dirty="0">
                <a:solidFill>
                  <a:schemeClr val="bg1"/>
                </a:solidFill>
                <a:latin typeface="+mn-lt"/>
                <a:cs typeface="+mn-cs"/>
              </a:rPr>
              <a:t>Overseas expansion and sustainable development after the PoC</a:t>
            </a:r>
            <a:endParaRPr kumimoji="1" lang="ja-JP" altLang="en-US" sz="1050" dirty="0">
              <a:solidFill>
                <a:schemeClr val="bg1"/>
              </a:solidFill>
              <a:latin typeface="+mn-lt"/>
              <a:cs typeface="+mn-cs"/>
            </a:endParaRPr>
          </a:p>
        </p:txBody>
      </p:sp>
      <p:sp>
        <p:nvSpPr>
          <p:cNvPr id="26" name="正方形/長方形 25">
            <a:extLst>
              <a:ext uri="{FF2B5EF4-FFF2-40B4-BE49-F238E27FC236}">
                <a16:creationId xmlns:a16="http://schemas.microsoft.com/office/drawing/2014/main" id="{B27CF019-EBF2-FF15-8EB0-C9EC81EF843F}"/>
              </a:ext>
            </a:extLst>
          </p:cNvPr>
          <p:cNvSpPr/>
          <p:nvPr/>
        </p:nvSpPr>
        <p:spPr bwMode="gray">
          <a:xfrm>
            <a:off x="5437603" y="5431583"/>
            <a:ext cx="345600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Market size and growth rate, analysis of market and competitive environment, business development strategies</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27" name="正方形/長方形 26">
            <a:extLst>
              <a:ext uri="{FF2B5EF4-FFF2-40B4-BE49-F238E27FC236}">
                <a16:creationId xmlns:a16="http://schemas.microsoft.com/office/drawing/2014/main" id="{FE8F26F1-0E19-7734-7501-8C0712B1B391}"/>
              </a:ext>
            </a:extLst>
          </p:cNvPr>
          <p:cNvSpPr/>
          <p:nvPr/>
        </p:nvSpPr>
        <p:spPr bwMode="gray">
          <a:xfrm>
            <a:off x="5437603" y="1730468"/>
            <a:ext cx="345600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Technological advantages, cost competitiveness, superiority of business model, and track record related to this project</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28" name="正方形/長方形 27">
            <a:extLst>
              <a:ext uri="{FF2B5EF4-FFF2-40B4-BE49-F238E27FC236}">
                <a16:creationId xmlns:a16="http://schemas.microsoft.com/office/drawing/2014/main" id="{391FCCE2-1496-1E2B-A575-9D98F13A07E4}"/>
              </a:ext>
            </a:extLst>
          </p:cNvPr>
          <p:cNvSpPr/>
          <p:nvPr/>
        </p:nvSpPr>
        <p:spPr bwMode="gray">
          <a:xfrm>
            <a:off x="5437603" y="1319233"/>
            <a:ext cx="345600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Problem to solve, service/product details, business model, business scheme</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29" name="正方形/長方形 28">
            <a:extLst>
              <a:ext uri="{FF2B5EF4-FFF2-40B4-BE49-F238E27FC236}">
                <a16:creationId xmlns:a16="http://schemas.microsoft.com/office/drawing/2014/main" id="{E68ABEB7-F7CF-2F9C-9EBF-7B8CE0C45BAB}"/>
              </a:ext>
            </a:extLst>
          </p:cNvPr>
          <p:cNvSpPr/>
          <p:nvPr/>
        </p:nvSpPr>
        <p:spPr bwMode="gray">
          <a:xfrm>
            <a:off x="5437603" y="3786643"/>
            <a:ext cx="345600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Public procurement plans, expansion plans , and collaboration plans with local private companies and research institutions</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30" name="正方形/長方形 29">
            <a:extLst>
              <a:ext uri="{FF2B5EF4-FFF2-40B4-BE49-F238E27FC236}">
                <a16:creationId xmlns:a16="http://schemas.microsoft.com/office/drawing/2014/main" id="{766CB6B8-FED2-C61F-50BB-A7A15374014E}"/>
              </a:ext>
            </a:extLst>
          </p:cNvPr>
          <p:cNvSpPr/>
          <p:nvPr/>
        </p:nvSpPr>
        <p:spPr bwMode="gray">
          <a:xfrm>
            <a:off x="5437603" y="2141703"/>
            <a:ext cx="345600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dirty="0">
                <a:solidFill>
                  <a:prstClr val="black"/>
                </a:solidFill>
                <a:latin typeface="+mn-lt"/>
                <a:cs typeface="+mn-cs"/>
              </a:rPr>
              <a:t>Field, execution plan, risks, security methods for the PoC, and resources​</a:t>
            </a:r>
            <a:endParaRPr kumimoji="1" lang="ja-JP" altLang="en-US" sz="1050" dirty="0">
              <a:solidFill>
                <a:prstClr val="black"/>
              </a:solidFill>
              <a:latin typeface="+mn-lt"/>
              <a:cs typeface="+mn-cs"/>
            </a:endParaRPr>
          </a:p>
        </p:txBody>
      </p:sp>
      <p:sp>
        <p:nvSpPr>
          <p:cNvPr id="31" name="正方形/長方形 30">
            <a:extLst>
              <a:ext uri="{FF2B5EF4-FFF2-40B4-BE49-F238E27FC236}">
                <a16:creationId xmlns:a16="http://schemas.microsoft.com/office/drawing/2014/main" id="{56EE2480-0477-6000-03A1-4EB2E4AADBCD}"/>
              </a:ext>
            </a:extLst>
          </p:cNvPr>
          <p:cNvSpPr/>
          <p:nvPr/>
        </p:nvSpPr>
        <p:spPr bwMode="gray">
          <a:xfrm>
            <a:off x="5437603" y="2552938"/>
            <a:ext cx="345600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Project schedule and costs</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32" name="正方形/長方形 31">
            <a:extLst>
              <a:ext uri="{FF2B5EF4-FFF2-40B4-BE49-F238E27FC236}">
                <a16:creationId xmlns:a16="http://schemas.microsoft.com/office/drawing/2014/main" id="{DE42FC63-2B14-F82D-E578-D1644F696D6C}"/>
              </a:ext>
            </a:extLst>
          </p:cNvPr>
          <p:cNvSpPr/>
          <p:nvPr/>
        </p:nvSpPr>
        <p:spPr bwMode="gray">
          <a:xfrm>
            <a:off x="5437603" y="2964173"/>
            <a:ext cx="345600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dirty="0">
                <a:solidFill>
                  <a:prstClr val="black"/>
                </a:solidFill>
                <a:latin typeface="+mn-lt"/>
                <a:cs typeface="+mn-cs"/>
              </a:rPr>
              <a:t>Implementation teams and Members</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33" name="正方形/長方形 32">
            <a:extLst>
              <a:ext uri="{FF2B5EF4-FFF2-40B4-BE49-F238E27FC236}">
                <a16:creationId xmlns:a16="http://schemas.microsoft.com/office/drawing/2014/main" id="{244CE5B7-2000-A5B5-D8CB-DF0B8349266D}"/>
              </a:ext>
            </a:extLst>
          </p:cNvPr>
          <p:cNvSpPr/>
          <p:nvPr/>
        </p:nvSpPr>
        <p:spPr bwMode="gray">
          <a:xfrm>
            <a:off x="5437603" y="3375408"/>
            <a:ext cx="345600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Evaluation hypotheses, methods, and KPIs</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34" name="正方形/長方形 33">
            <a:extLst>
              <a:ext uri="{FF2B5EF4-FFF2-40B4-BE49-F238E27FC236}">
                <a16:creationId xmlns:a16="http://schemas.microsoft.com/office/drawing/2014/main" id="{C0BC71AC-C853-3595-CBF7-C693BB74AC0B}"/>
              </a:ext>
            </a:extLst>
          </p:cNvPr>
          <p:cNvSpPr/>
          <p:nvPr/>
        </p:nvSpPr>
        <p:spPr bwMode="gray">
          <a:xfrm>
            <a:off x="5437603" y="4197878"/>
            <a:ext cx="345600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dirty="0">
                <a:solidFill>
                  <a:prstClr val="black"/>
                </a:solidFill>
                <a:latin typeface="+mn-lt"/>
                <a:cs typeface="+mn-cs"/>
              </a:rPr>
              <a:t>English level</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35" name="正方形/長方形 34">
            <a:extLst>
              <a:ext uri="{FF2B5EF4-FFF2-40B4-BE49-F238E27FC236}">
                <a16:creationId xmlns:a16="http://schemas.microsoft.com/office/drawing/2014/main" id="{CEAE9E23-9F69-6E4C-9F72-4B79FA80809B}"/>
              </a:ext>
            </a:extLst>
          </p:cNvPr>
          <p:cNvSpPr/>
          <p:nvPr/>
        </p:nvSpPr>
        <p:spPr bwMode="gray">
          <a:xfrm>
            <a:off x="5437603" y="4609113"/>
            <a:ext cx="345600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Capabilities, track record, and strategies related to overseas activities and business development</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36" name="正方形/長方形 35">
            <a:extLst>
              <a:ext uri="{FF2B5EF4-FFF2-40B4-BE49-F238E27FC236}">
                <a16:creationId xmlns:a16="http://schemas.microsoft.com/office/drawing/2014/main" id="{56570C4A-ACDC-5BFB-C070-DE9C465D0104}"/>
              </a:ext>
            </a:extLst>
          </p:cNvPr>
          <p:cNvSpPr/>
          <p:nvPr/>
        </p:nvSpPr>
        <p:spPr bwMode="gray">
          <a:xfrm>
            <a:off x="5437603" y="5020348"/>
            <a:ext cx="345600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Past Overseas Activities</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37" name="正方形/長方形 36">
            <a:extLst>
              <a:ext uri="{FF2B5EF4-FFF2-40B4-BE49-F238E27FC236}">
                <a16:creationId xmlns:a16="http://schemas.microsoft.com/office/drawing/2014/main" id="{10106B98-C52E-DEB9-FAF2-6D9098BBB678}"/>
              </a:ext>
            </a:extLst>
          </p:cNvPr>
          <p:cNvSpPr/>
          <p:nvPr/>
        </p:nvSpPr>
        <p:spPr bwMode="gray">
          <a:xfrm>
            <a:off x="5437603" y="5842818"/>
            <a:ext cx="345600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Mission of the company, background of the startup, and purpose of the application</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38" name="正方形/長方形 37">
            <a:extLst>
              <a:ext uri="{FF2B5EF4-FFF2-40B4-BE49-F238E27FC236}">
                <a16:creationId xmlns:a16="http://schemas.microsoft.com/office/drawing/2014/main" id="{BA72AF54-9465-E900-4E31-669BB1369921}"/>
              </a:ext>
            </a:extLst>
          </p:cNvPr>
          <p:cNvSpPr/>
          <p:nvPr/>
        </p:nvSpPr>
        <p:spPr bwMode="gray">
          <a:xfrm>
            <a:off x="5437603" y="6254053"/>
            <a:ext cx="3456000"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how this </a:t>
            </a:r>
            <a:r>
              <a:rPr kumimoji="1" lang="en-US" altLang="ja-JP" sz="1050" dirty="0">
                <a:solidFill>
                  <a:prstClr val="black"/>
                </a:solidFill>
                <a:latin typeface="+mn-lt"/>
                <a:cs typeface="+mn-cs"/>
              </a:rPr>
              <a:t>proof of concept</a:t>
            </a:r>
            <a:r>
              <a:rPr kumimoji="1" lang="en-US" altLang="ja-JP" sz="1050" b="0" i="0" u="none" strike="noStrike" kern="1200" cap="none" spc="0" normalizeH="0" baseline="0" noProof="0" dirty="0">
                <a:ln>
                  <a:noFill/>
                </a:ln>
                <a:solidFill>
                  <a:prstClr val="black"/>
                </a:solidFill>
                <a:effectLst/>
                <a:uLnTx/>
                <a:uFillTx/>
                <a:latin typeface="+mn-lt"/>
                <a:ea typeface="+mn-ea"/>
                <a:cs typeface="+mn-cs"/>
              </a:rPr>
              <a:t> is positioned for future business growth</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grpSp>
        <p:nvGrpSpPr>
          <p:cNvPr id="44" name="グループ化 43">
            <a:extLst>
              <a:ext uri="{FF2B5EF4-FFF2-40B4-BE49-F238E27FC236}">
                <a16:creationId xmlns:a16="http://schemas.microsoft.com/office/drawing/2014/main" id="{CEFC4F65-3C34-17FF-D516-F18E3FD5EBFB}"/>
              </a:ext>
            </a:extLst>
          </p:cNvPr>
          <p:cNvGrpSpPr/>
          <p:nvPr/>
        </p:nvGrpSpPr>
        <p:grpSpPr>
          <a:xfrm>
            <a:off x="5437603" y="1043940"/>
            <a:ext cx="3456000" cy="224058"/>
            <a:chOff x="6317166" y="1043940"/>
            <a:chExt cx="3185921" cy="224058"/>
          </a:xfrm>
        </p:grpSpPr>
        <p:cxnSp>
          <p:nvCxnSpPr>
            <p:cNvPr id="39" name="直線コネクタ 38">
              <a:extLst>
                <a:ext uri="{FF2B5EF4-FFF2-40B4-BE49-F238E27FC236}">
                  <a16:creationId xmlns:a16="http://schemas.microsoft.com/office/drawing/2014/main" id="{1CAB9FFC-7D46-78FF-182D-A1E8BC0E3863}"/>
                </a:ext>
              </a:extLst>
            </p:cNvPr>
            <p:cNvCxnSpPr>
              <a:cxnSpLocks/>
            </p:cNvCxnSpPr>
            <p:nvPr/>
          </p:nvCxnSpPr>
          <p:spPr bwMode="gray">
            <a:xfrm>
              <a:off x="6317166" y="1267998"/>
              <a:ext cx="3185921"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0" name="正方形/長方形 39">
              <a:extLst>
                <a:ext uri="{FF2B5EF4-FFF2-40B4-BE49-F238E27FC236}">
                  <a16:creationId xmlns:a16="http://schemas.microsoft.com/office/drawing/2014/main" id="{E051AF28-88EC-7B72-F54D-7EDD8289DA33}"/>
                </a:ext>
              </a:extLst>
            </p:cNvPr>
            <p:cNvSpPr/>
            <p:nvPr/>
          </p:nvSpPr>
          <p:spPr bwMode="gray">
            <a:xfrm>
              <a:off x="6317166" y="1043940"/>
              <a:ext cx="3185921" cy="224058"/>
            </a:xfrm>
            <a:prstGeom prst="rect">
              <a:avLst/>
            </a:prstGeom>
            <a:noFill/>
            <a:ln w="12700" algn="ctr">
              <a:no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1" dirty="0">
                  <a:solidFill>
                    <a:prstClr val="black"/>
                  </a:solidFill>
                  <a:latin typeface="+mn-lt"/>
                  <a:cs typeface="+mn-cs"/>
                </a:rPr>
                <a:t>Relevant Description Items</a:t>
              </a:r>
              <a:endParaRPr kumimoji="1" lang="ja-JP" altLang="en-US" sz="1100" b="1" i="0" u="none" strike="noStrike" kern="1200" cap="none" spc="0" normalizeH="0" baseline="0" noProof="0" dirty="0">
                <a:ln>
                  <a:noFill/>
                </a:ln>
                <a:solidFill>
                  <a:prstClr val="black"/>
                </a:solidFill>
                <a:effectLst/>
                <a:uLnTx/>
                <a:uFillTx/>
                <a:latin typeface="+mn-lt"/>
                <a:ea typeface="+mn-ea"/>
                <a:cs typeface="+mn-cs"/>
              </a:endParaRPr>
            </a:p>
          </p:txBody>
        </p:sp>
      </p:grpSp>
      <p:sp>
        <p:nvSpPr>
          <p:cNvPr id="61" name="正方形/長方形 60">
            <a:extLst>
              <a:ext uri="{FF2B5EF4-FFF2-40B4-BE49-F238E27FC236}">
                <a16:creationId xmlns:a16="http://schemas.microsoft.com/office/drawing/2014/main" id="{9D047F40-B169-04E6-09F5-C0376F6A2891}"/>
              </a:ext>
            </a:extLst>
          </p:cNvPr>
          <p:cNvSpPr/>
          <p:nvPr/>
        </p:nvSpPr>
        <p:spPr bwMode="gray">
          <a:xfrm>
            <a:off x="8949129" y="1319233"/>
            <a:ext cx="540946"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p.6</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grpSp>
        <p:nvGrpSpPr>
          <p:cNvPr id="62" name="グループ化 61">
            <a:extLst>
              <a:ext uri="{FF2B5EF4-FFF2-40B4-BE49-F238E27FC236}">
                <a16:creationId xmlns:a16="http://schemas.microsoft.com/office/drawing/2014/main" id="{5CD99CF3-35BE-DC2C-5504-2EB58E9C9C82}"/>
              </a:ext>
            </a:extLst>
          </p:cNvPr>
          <p:cNvGrpSpPr/>
          <p:nvPr/>
        </p:nvGrpSpPr>
        <p:grpSpPr>
          <a:xfrm>
            <a:off x="8949129" y="1043940"/>
            <a:ext cx="540946" cy="224058"/>
            <a:chOff x="6317166" y="1043940"/>
            <a:chExt cx="3185921" cy="224058"/>
          </a:xfrm>
        </p:grpSpPr>
        <p:cxnSp>
          <p:nvCxnSpPr>
            <p:cNvPr id="63" name="直線コネクタ 62">
              <a:extLst>
                <a:ext uri="{FF2B5EF4-FFF2-40B4-BE49-F238E27FC236}">
                  <a16:creationId xmlns:a16="http://schemas.microsoft.com/office/drawing/2014/main" id="{259FD3A4-12EA-067D-F73C-82FB650D5724}"/>
                </a:ext>
              </a:extLst>
            </p:cNvPr>
            <p:cNvCxnSpPr>
              <a:cxnSpLocks/>
            </p:cNvCxnSpPr>
            <p:nvPr/>
          </p:nvCxnSpPr>
          <p:spPr bwMode="gray">
            <a:xfrm>
              <a:off x="6317166" y="1267998"/>
              <a:ext cx="3185921"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正方形/長方形 63">
              <a:extLst>
                <a:ext uri="{FF2B5EF4-FFF2-40B4-BE49-F238E27FC236}">
                  <a16:creationId xmlns:a16="http://schemas.microsoft.com/office/drawing/2014/main" id="{E8520731-856B-3B24-BDB4-BFBF753EB782}"/>
                </a:ext>
              </a:extLst>
            </p:cNvPr>
            <p:cNvSpPr/>
            <p:nvPr/>
          </p:nvSpPr>
          <p:spPr bwMode="gray">
            <a:xfrm>
              <a:off x="6317166" y="1043940"/>
              <a:ext cx="3185921" cy="224058"/>
            </a:xfrm>
            <a:prstGeom prst="rect">
              <a:avLst/>
            </a:prstGeom>
            <a:noFill/>
            <a:ln w="12700" algn="ctr">
              <a:no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Pages</a:t>
              </a:r>
              <a:endParaRPr kumimoji="1" lang="ja-JP" altLang="en-US" sz="1100" b="1" i="0" u="none" strike="noStrike" kern="1200" cap="none" spc="0" normalizeH="0" baseline="0" noProof="0" dirty="0">
                <a:ln>
                  <a:noFill/>
                </a:ln>
                <a:solidFill>
                  <a:prstClr val="black"/>
                </a:solidFill>
                <a:effectLst/>
                <a:uLnTx/>
                <a:uFillTx/>
                <a:latin typeface="+mn-lt"/>
                <a:ea typeface="+mn-ea"/>
                <a:cs typeface="+mn-cs"/>
              </a:endParaRPr>
            </a:p>
          </p:txBody>
        </p:sp>
      </p:grpSp>
      <p:sp>
        <p:nvSpPr>
          <p:cNvPr id="65" name="正方形/長方形 64">
            <a:extLst>
              <a:ext uri="{FF2B5EF4-FFF2-40B4-BE49-F238E27FC236}">
                <a16:creationId xmlns:a16="http://schemas.microsoft.com/office/drawing/2014/main" id="{7B3A2621-88CE-F52E-3EB1-7DE947A5052C}"/>
              </a:ext>
            </a:extLst>
          </p:cNvPr>
          <p:cNvSpPr/>
          <p:nvPr/>
        </p:nvSpPr>
        <p:spPr bwMode="gray">
          <a:xfrm>
            <a:off x="8949129" y="1730468"/>
            <a:ext cx="540946"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p.7</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66" name="正方形/長方形 65">
            <a:extLst>
              <a:ext uri="{FF2B5EF4-FFF2-40B4-BE49-F238E27FC236}">
                <a16:creationId xmlns:a16="http://schemas.microsoft.com/office/drawing/2014/main" id="{8716AA24-2A89-9218-5CDB-DCA9B11A88BE}"/>
              </a:ext>
            </a:extLst>
          </p:cNvPr>
          <p:cNvSpPr/>
          <p:nvPr/>
        </p:nvSpPr>
        <p:spPr bwMode="gray">
          <a:xfrm>
            <a:off x="8949129" y="2141703"/>
            <a:ext cx="540946"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p.8,9</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67" name="正方形/長方形 66">
            <a:extLst>
              <a:ext uri="{FF2B5EF4-FFF2-40B4-BE49-F238E27FC236}">
                <a16:creationId xmlns:a16="http://schemas.microsoft.com/office/drawing/2014/main" id="{FB193D96-4707-4BBE-40EA-4E744727DDF2}"/>
              </a:ext>
            </a:extLst>
          </p:cNvPr>
          <p:cNvSpPr/>
          <p:nvPr/>
        </p:nvSpPr>
        <p:spPr bwMode="gray">
          <a:xfrm>
            <a:off x="8949129" y="2552938"/>
            <a:ext cx="540946"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p.11,12</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68" name="正方形/長方形 67">
            <a:extLst>
              <a:ext uri="{FF2B5EF4-FFF2-40B4-BE49-F238E27FC236}">
                <a16:creationId xmlns:a16="http://schemas.microsoft.com/office/drawing/2014/main" id="{84BC1756-2C8D-7A6F-245F-FFE921F15A5D}"/>
              </a:ext>
            </a:extLst>
          </p:cNvPr>
          <p:cNvSpPr/>
          <p:nvPr/>
        </p:nvSpPr>
        <p:spPr bwMode="gray">
          <a:xfrm>
            <a:off x="8949129" y="2964173"/>
            <a:ext cx="540946"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p.13</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69" name="正方形/長方形 68">
            <a:extLst>
              <a:ext uri="{FF2B5EF4-FFF2-40B4-BE49-F238E27FC236}">
                <a16:creationId xmlns:a16="http://schemas.microsoft.com/office/drawing/2014/main" id="{3F43A78F-B93F-847D-2E1E-2D2913C92279}"/>
              </a:ext>
            </a:extLst>
          </p:cNvPr>
          <p:cNvSpPr/>
          <p:nvPr/>
        </p:nvSpPr>
        <p:spPr bwMode="gray">
          <a:xfrm>
            <a:off x="8949129" y="3375408"/>
            <a:ext cx="540946"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p.10</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70" name="正方形/長方形 69">
            <a:extLst>
              <a:ext uri="{FF2B5EF4-FFF2-40B4-BE49-F238E27FC236}">
                <a16:creationId xmlns:a16="http://schemas.microsoft.com/office/drawing/2014/main" id="{C86D1958-C7A7-4B3E-9608-AF469196EDCD}"/>
              </a:ext>
            </a:extLst>
          </p:cNvPr>
          <p:cNvSpPr/>
          <p:nvPr/>
        </p:nvSpPr>
        <p:spPr bwMode="gray">
          <a:xfrm>
            <a:off x="8949129" y="3786643"/>
            <a:ext cx="540946"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p.16</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71" name="正方形/長方形 70">
            <a:extLst>
              <a:ext uri="{FF2B5EF4-FFF2-40B4-BE49-F238E27FC236}">
                <a16:creationId xmlns:a16="http://schemas.microsoft.com/office/drawing/2014/main" id="{F77B4EF7-C0FC-E74C-8C76-FDCF4BE3B882}"/>
              </a:ext>
            </a:extLst>
          </p:cNvPr>
          <p:cNvSpPr/>
          <p:nvPr/>
        </p:nvSpPr>
        <p:spPr bwMode="gray">
          <a:xfrm>
            <a:off x="8949129" y="4197878"/>
            <a:ext cx="540946"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p.13</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72" name="正方形/長方形 71">
            <a:extLst>
              <a:ext uri="{FF2B5EF4-FFF2-40B4-BE49-F238E27FC236}">
                <a16:creationId xmlns:a16="http://schemas.microsoft.com/office/drawing/2014/main" id="{C4626C69-301A-9779-EB3E-8D821CBF02E0}"/>
              </a:ext>
            </a:extLst>
          </p:cNvPr>
          <p:cNvSpPr/>
          <p:nvPr/>
        </p:nvSpPr>
        <p:spPr bwMode="gray">
          <a:xfrm>
            <a:off x="8949129" y="4609113"/>
            <a:ext cx="540946"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p.14,16</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73" name="正方形/長方形 72">
            <a:extLst>
              <a:ext uri="{FF2B5EF4-FFF2-40B4-BE49-F238E27FC236}">
                <a16:creationId xmlns:a16="http://schemas.microsoft.com/office/drawing/2014/main" id="{A1FAF601-870A-E2E1-5E25-7DEAC0463F6D}"/>
              </a:ext>
            </a:extLst>
          </p:cNvPr>
          <p:cNvSpPr/>
          <p:nvPr/>
        </p:nvSpPr>
        <p:spPr bwMode="gray">
          <a:xfrm>
            <a:off x="8949129" y="5020348"/>
            <a:ext cx="540946"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p.14</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74" name="正方形/長方形 73">
            <a:extLst>
              <a:ext uri="{FF2B5EF4-FFF2-40B4-BE49-F238E27FC236}">
                <a16:creationId xmlns:a16="http://schemas.microsoft.com/office/drawing/2014/main" id="{BF7AF9EF-CF3B-C55F-CEAE-27E8BB0E33F3}"/>
              </a:ext>
            </a:extLst>
          </p:cNvPr>
          <p:cNvSpPr/>
          <p:nvPr/>
        </p:nvSpPr>
        <p:spPr bwMode="gray">
          <a:xfrm>
            <a:off x="8949129" y="5431583"/>
            <a:ext cx="540946"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p.15</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75" name="正方形/長方形 74">
            <a:extLst>
              <a:ext uri="{FF2B5EF4-FFF2-40B4-BE49-F238E27FC236}">
                <a16:creationId xmlns:a16="http://schemas.microsoft.com/office/drawing/2014/main" id="{B66EF42E-37F5-FF35-6C95-F4BCBA8C064D}"/>
              </a:ext>
            </a:extLst>
          </p:cNvPr>
          <p:cNvSpPr/>
          <p:nvPr/>
        </p:nvSpPr>
        <p:spPr bwMode="gray">
          <a:xfrm>
            <a:off x="8949129" y="5842818"/>
            <a:ext cx="540946"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p.5</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76" name="正方形/長方形 75">
            <a:extLst>
              <a:ext uri="{FF2B5EF4-FFF2-40B4-BE49-F238E27FC236}">
                <a16:creationId xmlns:a16="http://schemas.microsoft.com/office/drawing/2014/main" id="{DED0E882-BFDF-4AFF-69C8-7585551A6C75}"/>
              </a:ext>
            </a:extLst>
          </p:cNvPr>
          <p:cNvSpPr/>
          <p:nvPr/>
        </p:nvSpPr>
        <p:spPr bwMode="gray">
          <a:xfrm>
            <a:off x="8949129" y="6254053"/>
            <a:ext cx="540946" cy="360000"/>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dirty="0">
                <a:solidFill>
                  <a:prstClr val="black"/>
                </a:solidFill>
                <a:latin typeface="+mn-lt"/>
                <a:cs typeface="+mn-cs"/>
              </a:rPr>
              <a:t>p.16</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4251931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4C09BC-4CD4-A0EA-29BB-16473174B926}"/>
              </a:ext>
            </a:extLst>
          </p:cNvPr>
          <p:cNvSpPr>
            <a:spLocks noGrp="1"/>
          </p:cNvSpPr>
          <p:nvPr>
            <p:ph type="sldNum" sz="quarter" idx="11"/>
          </p:nvPr>
        </p:nvSpPr>
        <p:spPr/>
        <p:txBody>
          <a:bodyPr/>
          <a:lstStyle/>
          <a:p>
            <a:fld id="{AA5FCFE5-FE56-4EF1-80A8-07776887C2A1}" type="slidenum">
              <a:rPr lang="ja-JP" altLang="en-US" smtClean="0"/>
              <a:pPr/>
              <a:t>3</a:t>
            </a:fld>
            <a:endParaRPr lang="ja-JP" altLang="en-US"/>
          </a:p>
        </p:txBody>
      </p:sp>
      <p:sp>
        <p:nvSpPr>
          <p:cNvPr id="6" name="タイトル 5">
            <a:extLst>
              <a:ext uri="{FF2B5EF4-FFF2-40B4-BE49-F238E27FC236}">
                <a16:creationId xmlns:a16="http://schemas.microsoft.com/office/drawing/2014/main" id="{7D4F1334-02E2-599D-8281-44693BEF78F8}"/>
              </a:ext>
            </a:extLst>
          </p:cNvPr>
          <p:cNvSpPr>
            <a:spLocks noGrp="1"/>
          </p:cNvSpPr>
          <p:nvPr>
            <p:ph type="title"/>
          </p:nvPr>
        </p:nvSpPr>
        <p:spPr/>
        <p:txBody>
          <a:bodyPr vert="horz"/>
          <a:lstStyle/>
          <a:p>
            <a:r>
              <a:rPr kumimoji="1" lang="en-US" altLang="ja-JP" dirty="0"/>
              <a:t>Applicant’s Contact Information</a:t>
            </a:r>
            <a:endParaRPr kumimoji="1" lang="ja-JP" altLang="en-US" dirty="0"/>
          </a:p>
        </p:txBody>
      </p:sp>
      <p:graphicFrame>
        <p:nvGraphicFramePr>
          <p:cNvPr id="8" name="表 7">
            <a:extLst>
              <a:ext uri="{FF2B5EF4-FFF2-40B4-BE49-F238E27FC236}">
                <a16:creationId xmlns:a16="http://schemas.microsoft.com/office/drawing/2014/main" id="{FEA913F5-86EC-5E4B-BA1A-A9BCB813F375}"/>
              </a:ext>
            </a:extLst>
          </p:cNvPr>
          <p:cNvGraphicFramePr>
            <a:graphicFrameLocks noGrp="1"/>
          </p:cNvGraphicFramePr>
          <p:nvPr>
            <p:extLst>
              <p:ext uri="{D42A27DB-BD31-4B8C-83A1-F6EECF244321}">
                <p14:modId xmlns:p14="http://schemas.microsoft.com/office/powerpoint/2010/main" val="1531983778"/>
              </p:ext>
            </p:extLst>
          </p:nvPr>
        </p:nvGraphicFramePr>
        <p:xfrm>
          <a:off x="417001" y="1233488"/>
          <a:ext cx="9073074" cy="3821064"/>
        </p:xfrm>
        <a:graphic>
          <a:graphicData uri="http://schemas.openxmlformats.org/drawingml/2006/table">
            <a:tbl>
              <a:tblPr firstRow="1" firstCol="1" bandRow="1">
                <a:tableStyleId>{5C22544A-7EE6-4342-B048-85BDC9FD1C3A}</a:tableStyleId>
              </a:tblPr>
              <a:tblGrid>
                <a:gridCol w="640208">
                  <a:extLst>
                    <a:ext uri="{9D8B030D-6E8A-4147-A177-3AD203B41FA5}">
                      <a16:colId xmlns:a16="http://schemas.microsoft.com/office/drawing/2014/main" val="3915567555"/>
                    </a:ext>
                  </a:extLst>
                </a:gridCol>
                <a:gridCol w="2161524">
                  <a:extLst>
                    <a:ext uri="{9D8B030D-6E8A-4147-A177-3AD203B41FA5}">
                      <a16:colId xmlns:a16="http://schemas.microsoft.com/office/drawing/2014/main" val="867372507"/>
                    </a:ext>
                  </a:extLst>
                </a:gridCol>
                <a:gridCol w="6271342">
                  <a:extLst>
                    <a:ext uri="{9D8B030D-6E8A-4147-A177-3AD203B41FA5}">
                      <a16:colId xmlns:a16="http://schemas.microsoft.com/office/drawing/2014/main" val="3934024063"/>
                    </a:ext>
                  </a:extLst>
                </a:gridCol>
              </a:tblGrid>
              <a:tr h="477633">
                <a:tc gridSpan="2">
                  <a:txBody>
                    <a:bodyPr/>
                    <a:lstStyle/>
                    <a:p>
                      <a:pPr marL="133350" indent="-133350" algn="just">
                        <a:lnSpc>
                          <a:spcPts val="1800"/>
                        </a:lnSpc>
                        <a:spcAft>
                          <a:spcPts val="0"/>
                        </a:spcAft>
                      </a:pPr>
                      <a:r>
                        <a:rPr lang="en-US" altLang="ja-JP" sz="1200" b="0" dirty="0">
                          <a:solidFill>
                            <a:schemeClr val="tx1"/>
                          </a:solidFill>
                          <a:effectLst/>
                          <a:latin typeface="Calibri" panose="020F0502020204030204" pitchFamily="34" charset="0"/>
                          <a:ea typeface="+mj-ea"/>
                          <a:cs typeface="Calibri" panose="020F0502020204030204" pitchFamily="34" charset="0"/>
                        </a:rPr>
                        <a:t>Company Name</a:t>
                      </a:r>
                    </a:p>
                    <a:p>
                      <a:pPr marL="133350" indent="-133350" algn="just">
                        <a:lnSpc>
                          <a:spcPts val="1800"/>
                        </a:lnSpc>
                        <a:spcAft>
                          <a:spcPts val="0"/>
                        </a:spcAft>
                      </a:pPr>
                      <a:r>
                        <a:rPr lang="en-US" altLang="ja-JP" sz="1200" b="0" dirty="0">
                          <a:solidFill>
                            <a:schemeClr val="tx1"/>
                          </a:solidFill>
                          <a:effectLst/>
                          <a:latin typeface="Calibri" panose="020F0502020204030204" pitchFamily="34" charset="0"/>
                          <a:ea typeface="+mj-ea"/>
                          <a:cs typeface="Calibri" panose="020F0502020204030204" pitchFamily="34" charset="0"/>
                        </a:rPr>
                        <a:t>(Japanese Name)</a:t>
                      </a:r>
                      <a:endParaRPr lang="ja-JP" sz="1200" b="0" dirty="0">
                        <a:solidFill>
                          <a:schemeClr val="tx1"/>
                        </a:solidFill>
                        <a:effectLst/>
                        <a:latin typeface="Calibri" panose="020F0502020204030204" pitchFamily="34" charset="0"/>
                        <a:ea typeface="+mj-ea"/>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marL="133350" indent="139700" algn="just">
                        <a:lnSpc>
                          <a:spcPts val="1800"/>
                        </a:lnSpc>
                        <a:spcAft>
                          <a:spcPts val="0"/>
                        </a:spcAft>
                      </a:pPr>
                      <a:r>
                        <a:rPr lang="en-US" sz="1200" b="0" dirty="0">
                          <a:solidFill>
                            <a:schemeClr val="tx1"/>
                          </a:solidFill>
                          <a:effectLst/>
                          <a:latin typeface="Calibri" panose="020F0502020204030204" pitchFamily="34" charset="0"/>
                          <a:ea typeface="+mj-ea"/>
                          <a:cs typeface="Calibri" panose="020F0502020204030204" pitchFamily="34" charset="0"/>
                        </a:rPr>
                        <a:t> </a:t>
                      </a:r>
                      <a:endParaRPr lang="ja-JP" sz="1200" b="0" dirty="0">
                        <a:solidFill>
                          <a:schemeClr val="tx1"/>
                        </a:solidFill>
                        <a:effectLst/>
                        <a:latin typeface="Calibri" panose="020F0502020204030204" pitchFamily="34" charset="0"/>
                        <a:ea typeface="+mj-ea"/>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5071758"/>
                  </a:ext>
                </a:extLst>
              </a:tr>
              <a:tr h="477633">
                <a:tc gridSpan="2">
                  <a:txBody>
                    <a:bodyPr/>
                    <a:lstStyle/>
                    <a:p>
                      <a:pPr marL="133350" indent="-133350" algn="l">
                        <a:lnSpc>
                          <a:spcPts val="1800"/>
                        </a:lnSpc>
                        <a:spcAft>
                          <a:spcPts val="0"/>
                        </a:spcAft>
                      </a:pPr>
                      <a:r>
                        <a:rPr kumimoji="1" lang="en-US" altLang="ja-JP" sz="1200" b="0" kern="1200" dirty="0">
                          <a:solidFill>
                            <a:schemeClr val="tx1"/>
                          </a:solidFill>
                          <a:effectLst/>
                          <a:latin typeface="Calibri" panose="020F0502020204030204" pitchFamily="34" charset="0"/>
                          <a:ea typeface="+mj-ea"/>
                          <a:cs typeface="Calibri" panose="020F0502020204030204" pitchFamily="34" charset="0"/>
                        </a:rPr>
                        <a:t>Title and Name of the Representative</a:t>
                      </a:r>
                    </a:p>
                    <a:p>
                      <a:pPr marL="133350" indent="-133350" algn="l">
                        <a:lnSpc>
                          <a:spcPts val="1800"/>
                        </a:lnSpc>
                        <a:spcAft>
                          <a:spcPts val="0"/>
                        </a:spcAft>
                      </a:pPr>
                      <a:r>
                        <a:rPr kumimoji="1" lang="en-US" altLang="ja-JP" sz="1200" b="0" kern="1200" dirty="0">
                          <a:solidFill>
                            <a:schemeClr val="tx1"/>
                          </a:solidFill>
                          <a:effectLst/>
                          <a:latin typeface="Calibri" panose="020F0502020204030204" pitchFamily="34" charset="0"/>
                          <a:ea typeface="+mj-ea"/>
                          <a:cs typeface="Calibri" panose="020F0502020204030204" pitchFamily="34" charset="0"/>
                        </a:rPr>
                        <a:t>(Japanese Name)</a:t>
                      </a:r>
                      <a:endParaRPr kumimoji="1" lang="ja-JP" altLang="en-US" sz="1200" b="0" kern="1200" dirty="0">
                        <a:solidFill>
                          <a:schemeClr val="tx1"/>
                        </a:solidFill>
                        <a:effectLst/>
                        <a:latin typeface="Calibri" panose="020F0502020204030204" pitchFamily="34" charset="0"/>
                        <a:ea typeface="+mj-ea"/>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marL="133350" indent="139700" algn="just">
                        <a:lnSpc>
                          <a:spcPts val="1800"/>
                        </a:lnSpc>
                        <a:spcAft>
                          <a:spcPts val="0"/>
                        </a:spcAft>
                      </a:pPr>
                      <a:r>
                        <a:rPr lang="en-US" sz="1200" b="0" dirty="0">
                          <a:solidFill>
                            <a:schemeClr val="tx1"/>
                          </a:solidFill>
                          <a:effectLst/>
                          <a:latin typeface="Calibri" panose="020F0502020204030204" pitchFamily="34" charset="0"/>
                          <a:ea typeface="+mj-ea"/>
                          <a:cs typeface="Calibri" panose="020F0502020204030204" pitchFamily="34" charset="0"/>
                        </a:rPr>
                        <a:t> </a:t>
                      </a:r>
                      <a:endParaRPr lang="ja-JP" sz="1200" b="0" dirty="0">
                        <a:solidFill>
                          <a:schemeClr val="tx1"/>
                        </a:solidFill>
                        <a:effectLst/>
                        <a:latin typeface="Calibri" panose="020F0502020204030204" pitchFamily="34" charset="0"/>
                        <a:ea typeface="+mj-ea"/>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93002910"/>
                  </a:ext>
                </a:extLst>
              </a:tr>
              <a:tr h="477633">
                <a:tc rowSpan="6">
                  <a:txBody>
                    <a:bodyPr/>
                    <a:lstStyle/>
                    <a:p>
                      <a:pPr marL="133350" indent="-133350" algn="ctr" defTabSz="914400" rtl="0" eaLnBrk="1" latinLnBrk="0" hangingPunct="1">
                        <a:lnSpc>
                          <a:spcPts val="1000"/>
                        </a:lnSpc>
                        <a:spcAft>
                          <a:spcPts val="0"/>
                        </a:spcAft>
                      </a:pPr>
                      <a:r>
                        <a:rPr kumimoji="1" lang="en-US" altLang="ja-JP" sz="1200" b="0" kern="1200" dirty="0">
                          <a:solidFill>
                            <a:schemeClr val="tx1"/>
                          </a:solidFill>
                          <a:effectLst/>
                          <a:latin typeface="Calibri" panose="020F0502020204030204" pitchFamily="34" charset="0"/>
                          <a:ea typeface="+mj-ea"/>
                          <a:cs typeface="Calibri" panose="020F0502020204030204" pitchFamily="34" charset="0"/>
                        </a:rPr>
                        <a:t>Contact</a:t>
                      </a:r>
                      <a:endParaRPr kumimoji="1" lang="ja-JP" altLang="en-US" sz="1200" b="0" kern="1200" dirty="0">
                        <a:solidFill>
                          <a:schemeClr val="tx1"/>
                        </a:solidFill>
                        <a:effectLst/>
                        <a:latin typeface="Calibri" panose="020F0502020204030204" pitchFamily="34" charset="0"/>
                        <a:ea typeface="+mj-ea"/>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33350" indent="-133350" algn="just">
                        <a:lnSpc>
                          <a:spcPts val="1800"/>
                        </a:lnSpc>
                        <a:spcAft>
                          <a:spcPts val="0"/>
                        </a:spcAft>
                      </a:pPr>
                      <a:r>
                        <a:rPr kumimoji="1" lang="en-US" altLang="ja-JP" sz="1200" b="0" kern="1200" dirty="0">
                          <a:solidFill>
                            <a:schemeClr val="tx1"/>
                          </a:solidFill>
                          <a:effectLst/>
                          <a:latin typeface="Calibri" panose="020F0502020204030204" pitchFamily="34" charset="0"/>
                          <a:ea typeface="+mj-ea"/>
                          <a:cs typeface="Calibri" panose="020F0502020204030204" pitchFamily="34" charset="0"/>
                        </a:rPr>
                        <a:t>Name of Department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33350" indent="139700" algn="just">
                        <a:lnSpc>
                          <a:spcPts val="1800"/>
                        </a:lnSpc>
                        <a:spcAft>
                          <a:spcPts val="0"/>
                        </a:spcAft>
                      </a:pPr>
                      <a:r>
                        <a:rPr lang="en-US" sz="1200" b="0" dirty="0">
                          <a:solidFill>
                            <a:schemeClr val="tx1"/>
                          </a:solidFill>
                          <a:effectLst/>
                          <a:latin typeface="Calibri" panose="020F0502020204030204" pitchFamily="34" charset="0"/>
                          <a:ea typeface="+mj-ea"/>
                          <a:cs typeface="Calibri" panose="020F0502020204030204" pitchFamily="34" charset="0"/>
                        </a:rPr>
                        <a:t> </a:t>
                      </a:r>
                      <a:endParaRPr lang="ja-JP" sz="1200" b="0" dirty="0">
                        <a:solidFill>
                          <a:schemeClr val="tx1"/>
                        </a:solidFill>
                        <a:effectLst/>
                        <a:latin typeface="Calibri" panose="020F0502020204030204" pitchFamily="34" charset="0"/>
                        <a:ea typeface="+mj-ea"/>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4579390"/>
                  </a:ext>
                </a:extLst>
              </a:tr>
              <a:tr h="477633">
                <a:tc vMerge="1">
                  <a:txBody>
                    <a:bodyPr/>
                    <a:lstStyle/>
                    <a:p>
                      <a:endParaRPr lang="ja-JP" alt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en-US" altLang="ja-JP" sz="1200" b="0" kern="1200" dirty="0">
                          <a:solidFill>
                            <a:schemeClr val="tx1"/>
                          </a:solidFill>
                          <a:effectLst/>
                          <a:latin typeface="Calibri" panose="020F0502020204030204" pitchFamily="34" charset="0"/>
                          <a:ea typeface="+mj-ea"/>
                          <a:cs typeface="Calibri" panose="020F0502020204030204" pitchFamily="34" charset="0"/>
                        </a:rPr>
                        <a:t>Name of Person in Charge</a:t>
                      </a:r>
                    </a:p>
                    <a:p>
                      <a:pPr marL="133350" indent="-133350" algn="just">
                        <a:lnSpc>
                          <a:spcPts val="1800"/>
                        </a:lnSpc>
                        <a:spcAft>
                          <a:spcPts val="0"/>
                        </a:spcAft>
                      </a:pPr>
                      <a:r>
                        <a:rPr kumimoji="1" lang="en-US" altLang="ja-JP" sz="1200" b="0" kern="1200" dirty="0">
                          <a:solidFill>
                            <a:schemeClr val="tx1"/>
                          </a:solidFill>
                          <a:effectLst/>
                          <a:latin typeface="Calibri" panose="020F0502020204030204" pitchFamily="34" charset="0"/>
                          <a:ea typeface="+mj-ea"/>
                          <a:cs typeface="Calibri" panose="020F0502020204030204" pitchFamily="34" charset="0"/>
                        </a:rPr>
                        <a:t>(Japanese Name)</a:t>
                      </a:r>
                      <a:endParaRPr kumimoji="1" lang="ja-JP" altLang="en-US" sz="1200" b="0" kern="1200" dirty="0">
                        <a:solidFill>
                          <a:schemeClr val="tx1"/>
                        </a:solidFill>
                        <a:effectLst/>
                        <a:latin typeface="Calibri" panose="020F0502020204030204" pitchFamily="34" charset="0"/>
                        <a:ea typeface="+mj-ea"/>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33350" indent="139700" algn="just">
                        <a:lnSpc>
                          <a:spcPts val="1800"/>
                        </a:lnSpc>
                        <a:spcAft>
                          <a:spcPts val="0"/>
                        </a:spcAft>
                      </a:pPr>
                      <a:r>
                        <a:rPr lang="en-US" sz="1200" b="0" dirty="0">
                          <a:solidFill>
                            <a:schemeClr val="tx1"/>
                          </a:solidFill>
                          <a:effectLst/>
                          <a:latin typeface="Calibri" panose="020F0502020204030204" pitchFamily="34" charset="0"/>
                          <a:ea typeface="+mj-ea"/>
                          <a:cs typeface="Calibri" panose="020F0502020204030204" pitchFamily="34" charset="0"/>
                        </a:rPr>
                        <a:t> </a:t>
                      </a:r>
                      <a:endParaRPr lang="ja-JP" sz="1200" b="0" dirty="0">
                        <a:solidFill>
                          <a:schemeClr val="tx1"/>
                        </a:solidFill>
                        <a:effectLst/>
                        <a:latin typeface="Calibri" panose="020F0502020204030204" pitchFamily="34" charset="0"/>
                        <a:ea typeface="+mj-ea"/>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0665958"/>
                  </a:ext>
                </a:extLst>
              </a:tr>
              <a:tr h="477633">
                <a:tc vMerge="1">
                  <a:txBody>
                    <a:bodyPr/>
                    <a:lstStyle/>
                    <a:p>
                      <a:endParaRPr lang="ja-JP" alt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en-US" altLang="ja-JP" sz="1200" b="0" kern="1200" dirty="0">
                          <a:solidFill>
                            <a:schemeClr val="tx1"/>
                          </a:solidFill>
                          <a:effectLst/>
                          <a:latin typeface="Calibri" panose="020F0502020204030204" pitchFamily="34" charset="0"/>
                          <a:ea typeface="+mj-ea"/>
                          <a:cs typeface="Calibri" panose="020F0502020204030204" pitchFamily="34" charset="0"/>
                        </a:rPr>
                        <a:t>Company Address</a:t>
                      </a:r>
                    </a:p>
                    <a:p>
                      <a:pPr marL="133350" indent="-133350" algn="just">
                        <a:lnSpc>
                          <a:spcPts val="1800"/>
                        </a:lnSpc>
                        <a:spcAft>
                          <a:spcPts val="0"/>
                        </a:spcAft>
                      </a:pPr>
                      <a:r>
                        <a:rPr kumimoji="1" lang="en-US" altLang="ja-JP" sz="1200" b="0" kern="1200" dirty="0">
                          <a:solidFill>
                            <a:schemeClr val="tx1"/>
                          </a:solidFill>
                          <a:effectLst/>
                          <a:latin typeface="Calibri" panose="020F0502020204030204" pitchFamily="34" charset="0"/>
                          <a:ea typeface="+mj-ea"/>
                          <a:cs typeface="Calibri" panose="020F0502020204030204" pitchFamily="34" charset="0"/>
                        </a:rPr>
                        <a:t>(Japanese 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33350" indent="139700" algn="just">
                        <a:lnSpc>
                          <a:spcPts val="1800"/>
                        </a:lnSpc>
                        <a:spcAft>
                          <a:spcPts val="0"/>
                        </a:spcAft>
                      </a:pPr>
                      <a:r>
                        <a:rPr lang="en-US" sz="1200" b="0" dirty="0">
                          <a:solidFill>
                            <a:schemeClr val="tx1"/>
                          </a:solidFill>
                          <a:effectLst/>
                          <a:latin typeface="Calibri" panose="020F0502020204030204" pitchFamily="34" charset="0"/>
                          <a:ea typeface="+mj-ea"/>
                          <a:cs typeface="Calibri" panose="020F0502020204030204" pitchFamily="34" charset="0"/>
                        </a:rPr>
                        <a:t> </a:t>
                      </a:r>
                      <a:endParaRPr lang="ja-JP" sz="1200" b="0" dirty="0">
                        <a:solidFill>
                          <a:schemeClr val="tx1"/>
                        </a:solidFill>
                        <a:effectLst/>
                        <a:latin typeface="Calibri" panose="020F0502020204030204" pitchFamily="34" charset="0"/>
                        <a:ea typeface="+mj-ea"/>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3423954"/>
                  </a:ext>
                </a:extLst>
              </a:tr>
              <a:tr h="477633">
                <a:tc vMerge="1">
                  <a:txBody>
                    <a:bodyPr/>
                    <a:lstStyle/>
                    <a:p>
                      <a:endParaRPr lang="ja-JP" alt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en-US" altLang="ja-JP" sz="1200" b="0" kern="1200" dirty="0">
                          <a:solidFill>
                            <a:schemeClr val="tx1"/>
                          </a:solidFill>
                          <a:effectLst/>
                          <a:latin typeface="Calibri" panose="020F0502020204030204" pitchFamily="34" charset="0"/>
                          <a:ea typeface="+mj-ea"/>
                          <a:cs typeface="Calibri" panose="020F0502020204030204" pitchFamily="34" charset="0"/>
                        </a:rPr>
                        <a:t>Phone Number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33350" indent="139700" algn="just">
                        <a:lnSpc>
                          <a:spcPts val="1800"/>
                        </a:lnSpc>
                        <a:spcAft>
                          <a:spcPts val="0"/>
                        </a:spcAft>
                      </a:pPr>
                      <a:r>
                        <a:rPr lang="en-US" sz="1200" b="0">
                          <a:solidFill>
                            <a:schemeClr val="tx1"/>
                          </a:solidFill>
                          <a:effectLst/>
                          <a:latin typeface="Calibri" panose="020F0502020204030204" pitchFamily="34" charset="0"/>
                          <a:ea typeface="+mj-ea"/>
                          <a:cs typeface="Calibri" panose="020F0502020204030204" pitchFamily="34" charset="0"/>
                        </a:rPr>
                        <a:t> </a:t>
                      </a:r>
                      <a:endParaRPr lang="ja-JP" sz="1200" b="0">
                        <a:solidFill>
                          <a:schemeClr val="tx1"/>
                        </a:solidFill>
                        <a:effectLst/>
                        <a:latin typeface="Calibri" panose="020F0502020204030204" pitchFamily="34" charset="0"/>
                        <a:ea typeface="+mj-ea"/>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3863475"/>
                  </a:ext>
                </a:extLst>
              </a:tr>
              <a:tr h="477633">
                <a:tc vMerge="1">
                  <a:txBody>
                    <a:bodyPr/>
                    <a:lstStyle/>
                    <a:p>
                      <a:endParaRPr lang="ja-JP" alt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en-US" altLang="ja-JP" sz="1200" b="0" kern="1200" dirty="0">
                          <a:solidFill>
                            <a:schemeClr val="tx1"/>
                          </a:solidFill>
                          <a:effectLst/>
                          <a:latin typeface="Calibri" panose="020F0502020204030204" pitchFamily="34" charset="0"/>
                          <a:ea typeface="+mj-ea"/>
                          <a:cs typeface="Calibri" panose="020F0502020204030204" pitchFamily="34" charset="0"/>
                        </a:rPr>
                        <a:t>FAX Number</a:t>
                      </a:r>
                      <a:endParaRPr kumimoji="1" lang="ja-JP" altLang="en-US" sz="1200" b="0" kern="1200" dirty="0">
                        <a:solidFill>
                          <a:schemeClr val="tx1"/>
                        </a:solidFill>
                        <a:effectLst/>
                        <a:latin typeface="Calibri" panose="020F0502020204030204" pitchFamily="34" charset="0"/>
                        <a:ea typeface="+mj-ea"/>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33350" indent="139700" algn="just">
                        <a:lnSpc>
                          <a:spcPts val="1800"/>
                        </a:lnSpc>
                        <a:spcAft>
                          <a:spcPts val="0"/>
                        </a:spcAft>
                      </a:pPr>
                      <a:r>
                        <a:rPr lang="en-US" sz="1200" b="0">
                          <a:solidFill>
                            <a:schemeClr val="tx1"/>
                          </a:solidFill>
                          <a:effectLst/>
                          <a:latin typeface="Calibri" panose="020F0502020204030204" pitchFamily="34" charset="0"/>
                          <a:ea typeface="+mj-ea"/>
                          <a:cs typeface="Calibri" panose="020F0502020204030204" pitchFamily="34" charset="0"/>
                        </a:rPr>
                        <a:t> </a:t>
                      </a:r>
                      <a:endParaRPr lang="ja-JP" sz="1200" b="0">
                        <a:solidFill>
                          <a:schemeClr val="tx1"/>
                        </a:solidFill>
                        <a:effectLst/>
                        <a:latin typeface="Calibri" panose="020F0502020204030204" pitchFamily="34" charset="0"/>
                        <a:ea typeface="+mj-ea"/>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58326476"/>
                  </a:ext>
                </a:extLst>
              </a:tr>
              <a:tr h="477633">
                <a:tc vMerge="1">
                  <a:txBody>
                    <a:bodyPr/>
                    <a:lstStyle/>
                    <a:p>
                      <a:endParaRPr lang="ja-JP" alt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en-US" altLang="ja-JP" sz="1200" b="0" kern="1200" dirty="0">
                          <a:solidFill>
                            <a:schemeClr val="tx1"/>
                          </a:solidFill>
                          <a:effectLst/>
                          <a:latin typeface="Calibri" panose="020F0502020204030204" pitchFamily="34" charset="0"/>
                          <a:ea typeface="+mj-ea"/>
                          <a:cs typeface="Calibri" panose="020F0502020204030204" pitchFamily="34" charset="0"/>
                        </a:rPr>
                        <a:t>E-mail Address</a:t>
                      </a:r>
                      <a:endParaRPr kumimoji="1" lang="ja-JP" altLang="en-US" sz="1200" b="0" kern="1200" dirty="0">
                        <a:solidFill>
                          <a:schemeClr val="tx1"/>
                        </a:solidFill>
                        <a:effectLst/>
                        <a:latin typeface="Calibri" panose="020F0502020204030204" pitchFamily="34" charset="0"/>
                        <a:ea typeface="+mj-ea"/>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33350" indent="139700" algn="just">
                        <a:lnSpc>
                          <a:spcPts val="1800"/>
                        </a:lnSpc>
                        <a:spcAft>
                          <a:spcPts val="0"/>
                        </a:spcAft>
                      </a:pPr>
                      <a:r>
                        <a:rPr lang="en-US" sz="1200" b="0" dirty="0">
                          <a:solidFill>
                            <a:schemeClr val="tx1"/>
                          </a:solidFill>
                          <a:effectLst/>
                          <a:latin typeface="Calibri" panose="020F0502020204030204" pitchFamily="34" charset="0"/>
                          <a:ea typeface="+mj-ea"/>
                          <a:cs typeface="Calibri" panose="020F0502020204030204" pitchFamily="34" charset="0"/>
                        </a:rPr>
                        <a:t> </a:t>
                      </a:r>
                      <a:endParaRPr lang="ja-JP" sz="1200" b="0" dirty="0">
                        <a:solidFill>
                          <a:schemeClr val="tx1"/>
                        </a:solidFill>
                        <a:effectLst/>
                        <a:latin typeface="Calibri" panose="020F0502020204030204" pitchFamily="34" charset="0"/>
                        <a:ea typeface="+mj-ea"/>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49171570"/>
                  </a:ext>
                </a:extLst>
              </a:tr>
            </a:tbl>
          </a:graphicData>
        </a:graphic>
      </p:graphicFrame>
    </p:spTree>
    <p:extLst>
      <p:ext uri="{BB962C8B-B14F-4D97-AF65-F5344CB8AC3E}">
        <p14:creationId xmlns:p14="http://schemas.microsoft.com/office/powerpoint/2010/main" val="3817099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4C09BC-4CD4-A0EA-29BB-16473174B926}"/>
              </a:ext>
            </a:extLst>
          </p:cNvPr>
          <p:cNvSpPr>
            <a:spLocks noGrp="1"/>
          </p:cNvSpPr>
          <p:nvPr>
            <p:ph type="sldNum" sz="quarter" idx="11"/>
          </p:nvPr>
        </p:nvSpPr>
        <p:spPr/>
        <p:txBody>
          <a:bodyPr/>
          <a:lstStyle/>
          <a:p>
            <a:fld id="{AA5FCFE5-FE56-4EF1-80A8-07776887C2A1}" type="slidenum">
              <a:rPr lang="ja-JP" altLang="en-US" smtClean="0"/>
              <a:pPr/>
              <a:t>4</a:t>
            </a:fld>
            <a:endParaRPr lang="ja-JP" altLang="en-US"/>
          </a:p>
        </p:txBody>
      </p:sp>
      <p:sp>
        <p:nvSpPr>
          <p:cNvPr id="6" name="タイトル 5">
            <a:extLst>
              <a:ext uri="{FF2B5EF4-FFF2-40B4-BE49-F238E27FC236}">
                <a16:creationId xmlns:a16="http://schemas.microsoft.com/office/drawing/2014/main" id="{7D4F1334-02E2-599D-8281-44693BEF78F8}"/>
              </a:ext>
            </a:extLst>
          </p:cNvPr>
          <p:cNvSpPr>
            <a:spLocks noGrp="1"/>
          </p:cNvSpPr>
          <p:nvPr>
            <p:ph type="title"/>
          </p:nvPr>
        </p:nvSpPr>
        <p:spPr/>
        <p:txBody>
          <a:bodyPr vert="horz"/>
          <a:lstStyle/>
          <a:p>
            <a:r>
              <a:rPr kumimoji="1" lang="en-US" altLang="ja-JP" dirty="0"/>
              <a:t>Corporate Information</a:t>
            </a:r>
            <a:endParaRPr kumimoji="1" lang="ja-JP" altLang="en-US" dirty="0"/>
          </a:p>
        </p:txBody>
      </p:sp>
      <p:graphicFrame>
        <p:nvGraphicFramePr>
          <p:cNvPr id="4" name="表 4">
            <a:extLst>
              <a:ext uri="{FF2B5EF4-FFF2-40B4-BE49-F238E27FC236}">
                <a16:creationId xmlns:a16="http://schemas.microsoft.com/office/drawing/2014/main" id="{CEA51D1A-003B-AB7E-3F48-6DC602516ACA}"/>
              </a:ext>
            </a:extLst>
          </p:cNvPr>
          <p:cNvGraphicFramePr>
            <a:graphicFrameLocks noGrp="1"/>
          </p:cNvGraphicFramePr>
          <p:nvPr>
            <p:extLst>
              <p:ext uri="{D42A27DB-BD31-4B8C-83A1-F6EECF244321}">
                <p14:modId xmlns:p14="http://schemas.microsoft.com/office/powerpoint/2010/main" val="14408859"/>
              </p:ext>
            </p:extLst>
          </p:nvPr>
        </p:nvGraphicFramePr>
        <p:xfrm>
          <a:off x="417000" y="800101"/>
          <a:ext cx="9072000" cy="5818302"/>
        </p:xfrm>
        <a:graphic>
          <a:graphicData uri="http://schemas.openxmlformats.org/drawingml/2006/table">
            <a:tbl>
              <a:tblPr>
                <a:tableStyleId>{5C22544A-7EE6-4342-B048-85BDC9FD1C3A}</a:tableStyleId>
              </a:tblPr>
              <a:tblGrid>
                <a:gridCol w="2769820">
                  <a:extLst>
                    <a:ext uri="{9D8B030D-6E8A-4147-A177-3AD203B41FA5}">
                      <a16:colId xmlns:a16="http://schemas.microsoft.com/office/drawing/2014/main" val="993115417"/>
                    </a:ext>
                  </a:extLst>
                </a:gridCol>
                <a:gridCol w="6302180">
                  <a:extLst>
                    <a:ext uri="{9D8B030D-6E8A-4147-A177-3AD203B41FA5}">
                      <a16:colId xmlns:a16="http://schemas.microsoft.com/office/drawing/2014/main" val="2234955696"/>
                    </a:ext>
                  </a:extLst>
                </a:gridCol>
              </a:tblGrid>
              <a:tr h="636039">
                <a:tc>
                  <a:txBody>
                    <a:bodyPr/>
                    <a:lstStyle/>
                    <a:p>
                      <a:r>
                        <a:rPr kumimoji="1" lang="en-US" altLang="ja-JP" sz="1200" dirty="0">
                          <a:latin typeface="+mn-lt"/>
                        </a:rPr>
                        <a:t>Location of Head Office</a:t>
                      </a:r>
                    </a:p>
                    <a:p>
                      <a:r>
                        <a:rPr kumimoji="1" lang="en-US" altLang="ja-JP" sz="1200" dirty="0">
                          <a:latin typeface="+mn-lt"/>
                        </a:rPr>
                        <a:t>(If the head office is not located in Tokyo, list bases and business activities in Tokyo)</a:t>
                      </a:r>
                      <a:endParaRPr kumimoji="1" lang="ja-JP" altLang="en-US" sz="1200" dirty="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09636156"/>
                  </a:ext>
                </a:extLst>
              </a:tr>
              <a:tr h="272588">
                <a:tc>
                  <a:txBody>
                    <a:bodyPr/>
                    <a:lstStyle/>
                    <a:p>
                      <a:pPr marL="133350" indent="-133350" algn="just">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Date of Foundation</a:t>
                      </a:r>
                      <a:endParaRPr kumimoji="1" lang="ja-JP" altLang="en-US" sz="1200" b="0" kern="1200" dirty="0">
                        <a:solidFill>
                          <a:schemeClr val="tx1"/>
                        </a:solidFill>
                        <a:effectLst/>
                        <a:latin typeface="+mn-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1529610"/>
                  </a:ext>
                </a:extLst>
              </a:tr>
              <a:tr h="272588">
                <a:tc>
                  <a:txBody>
                    <a:bodyPr/>
                    <a:lstStyle/>
                    <a:p>
                      <a:pPr marL="133350" indent="-133350" algn="just">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Capital (\)</a:t>
                      </a:r>
                      <a:endParaRPr kumimoji="1" lang="ja-JP" altLang="en-US" sz="1200" b="0" kern="1200" dirty="0">
                        <a:solidFill>
                          <a:schemeClr val="tx1"/>
                        </a:solidFill>
                        <a:effectLst/>
                        <a:latin typeface="+mn-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47872112"/>
                  </a:ext>
                </a:extLst>
              </a:tr>
              <a:tr h="437529">
                <a:tc>
                  <a:txBody>
                    <a:bodyPr/>
                    <a:lstStyle/>
                    <a:p>
                      <a:pPr marL="133350" indent="-133350" algn="just">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Number of Employees</a:t>
                      </a:r>
                    </a:p>
                    <a:p>
                      <a:pPr marL="133350" indent="-133350" algn="just">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 (full-time employees)</a:t>
                      </a:r>
                      <a:endParaRPr kumimoji="1" lang="ja-JP" altLang="en-US" sz="1200" b="0" kern="1200" dirty="0">
                        <a:solidFill>
                          <a:schemeClr val="tx1"/>
                        </a:solidFill>
                        <a:effectLst/>
                        <a:latin typeface="+mn-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44938199"/>
                  </a:ext>
                </a:extLst>
              </a:tr>
              <a:tr h="454887">
                <a:tc>
                  <a:txBody>
                    <a:bodyPr/>
                    <a:lstStyle/>
                    <a:p>
                      <a:pPr marL="133350" indent="-133350" algn="just">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Major Shareholders</a:t>
                      </a: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79161935"/>
                  </a:ext>
                </a:extLst>
              </a:tr>
              <a:tr h="454887">
                <a:tc>
                  <a:txBody>
                    <a:bodyPr/>
                    <a:lstStyle/>
                    <a:p>
                      <a:pPr marL="0" indent="0" algn="l">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Past and Expected Future Fundraising</a:t>
                      </a:r>
                      <a:endParaRPr kumimoji="1" lang="ja-JP" altLang="en-US" sz="1200" b="0" kern="1200" dirty="0">
                        <a:solidFill>
                          <a:schemeClr val="tx1"/>
                        </a:solidFill>
                        <a:effectLst/>
                        <a:latin typeface="+mn-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34329191"/>
                  </a:ext>
                </a:extLst>
              </a:tr>
              <a:tr h="272588">
                <a:tc>
                  <a:txBody>
                    <a:bodyPr/>
                    <a:lstStyle/>
                    <a:p>
                      <a:pPr marL="133350" indent="-133350" algn="l">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Brief Description of Services/Business</a:t>
                      </a:r>
                      <a:endParaRPr kumimoji="1" lang="ja-JP" altLang="en-US" sz="1200" b="0" kern="1200" dirty="0">
                        <a:solidFill>
                          <a:schemeClr val="tx1"/>
                        </a:solidFill>
                        <a:effectLst/>
                        <a:latin typeface="+mn-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41243494"/>
                  </a:ext>
                </a:extLst>
              </a:tr>
              <a:tr h="272588">
                <a:tc>
                  <a:txBody>
                    <a:bodyPr/>
                    <a:lstStyle/>
                    <a:p>
                      <a:pPr marL="133350" indent="-133350" algn="just">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HP URL</a:t>
                      </a:r>
                      <a:endParaRPr kumimoji="1" lang="ja-JP" altLang="en-US" sz="1200" b="0" kern="1200" dirty="0">
                        <a:solidFill>
                          <a:schemeClr val="tx1"/>
                        </a:solidFill>
                        <a:effectLst/>
                        <a:latin typeface="+mn-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34741000"/>
                  </a:ext>
                </a:extLst>
              </a:tr>
              <a:tr h="454887">
                <a:tc>
                  <a:txBody>
                    <a:bodyPr/>
                    <a:lstStyle/>
                    <a:p>
                      <a:pPr marL="133350" indent="-133350" algn="just">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Representative Profile</a:t>
                      </a:r>
                      <a:endParaRPr kumimoji="1" lang="ja-JP" altLang="en-US" sz="1200" b="0" kern="1200" dirty="0">
                        <a:solidFill>
                          <a:schemeClr val="tx1"/>
                        </a:solidFill>
                        <a:effectLst/>
                        <a:latin typeface="+mn-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968266"/>
                  </a:ext>
                </a:extLst>
              </a:tr>
              <a:tr h="1166754">
                <a:tc>
                  <a:txBody>
                    <a:bodyPr/>
                    <a:lstStyle/>
                    <a:p>
                      <a:pPr marL="133350" indent="-133350" algn="just">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Organization Chart and Structure</a:t>
                      </a: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15908658"/>
                  </a:ext>
                </a:extLst>
              </a:tr>
              <a:tr h="664686">
                <a:tc>
                  <a:txBody>
                    <a:bodyPr/>
                    <a:lstStyle/>
                    <a:p>
                      <a:pPr marL="0" indent="0" algn="just">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Track Record of Being Selected for Tokyo</a:t>
                      </a:r>
                    </a:p>
                    <a:p>
                      <a:pPr marL="0" indent="0" algn="just">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Metropolitan Government Support </a:t>
                      </a:r>
                    </a:p>
                    <a:p>
                      <a:pPr marL="0" indent="0" algn="just">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Programs for Startups</a:t>
                      </a:r>
                      <a:endParaRPr kumimoji="1" lang="ja-JP" altLang="en-US" sz="1200" b="0" kern="1200" dirty="0">
                        <a:solidFill>
                          <a:schemeClr val="tx1"/>
                        </a:solidFill>
                        <a:effectLst/>
                        <a:latin typeface="+mn-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76758266"/>
                  </a:ext>
                </a:extLst>
              </a:tr>
              <a:tr h="437529">
                <a:tc>
                  <a:txBody>
                    <a:bodyPr/>
                    <a:lstStyle/>
                    <a:p>
                      <a:pPr marL="0" indent="0" algn="just">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Certified as a Bidder by the Tokyo Metropolitan Government</a:t>
                      </a:r>
                      <a:endParaRPr kumimoji="1" lang="ja-JP" altLang="en-US" sz="1200" b="0" kern="1200" dirty="0">
                        <a:solidFill>
                          <a:schemeClr val="tx1"/>
                        </a:solidFill>
                        <a:effectLst/>
                        <a:latin typeface="+mn-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06214789"/>
                  </a:ext>
                </a:extLst>
              </a:tr>
            </a:tbl>
          </a:graphicData>
        </a:graphic>
      </p:graphicFrame>
    </p:spTree>
    <p:extLst>
      <p:ext uri="{BB962C8B-B14F-4D97-AF65-F5344CB8AC3E}">
        <p14:creationId xmlns:p14="http://schemas.microsoft.com/office/powerpoint/2010/main" val="3211549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4C09BC-4CD4-A0EA-29BB-16473174B926}"/>
              </a:ext>
            </a:extLst>
          </p:cNvPr>
          <p:cNvSpPr>
            <a:spLocks noGrp="1"/>
          </p:cNvSpPr>
          <p:nvPr>
            <p:ph type="sldNum" sz="quarter" idx="11"/>
          </p:nvPr>
        </p:nvSpPr>
        <p:spPr/>
        <p:txBody>
          <a:bodyPr/>
          <a:lstStyle/>
          <a:p>
            <a:fld id="{AA5FCFE5-FE56-4EF1-80A8-07776887C2A1}" type="slidenum">
              <a:rPr lang="ja-JP" altLang="en-US" smtClean="0"/>
              <a:pPr/>
              <a:t>5</a:t>
            </a:fld>
            <a:endParaRPr lang="ja-JP" altLang="en-US"/>
          </a:p>
        </p:txBody>
      </p:sp>
      <p:sp>
        <p:nvSpPr>
          <p:cNvPr id="6" name="タイトル 5">
            <a:extLst>
              <a:ext uri="{FF2B5EF4-FFF2-40B4-BE49-F238E27FC236}">
                <a16:creationId xmlns:a16="http://schemas.microsoft.com/office/drawing/2014/main" id="{7D4F1334-02E2-599D-8281-44693BEF78F8}"/>
              </a:ext>
            </a:extLst>
          </p:cNvPr>
          <p:cNvSpPr>
            <a:spLocks noGrp="1"/>
          </p:cNvSpPr>
          <p:nvPr>
            <p:ph type="title"/>
          </p:nvPr>
        </p:nvSpPr>
        <p:spPr/>
        <p:txBody>
          <a:bodyPr vert="horz"/>
          <a:lstStyle/>
          <a:p>
            <a:r>
              <a:rPr lang="en-US" altLang="ja-JP" dirty="0"/>
              <a:t>Corporate</a:t>
            </a:r>
            <a:r>
              <a:rPr kumimoji="1" lang="en-US" altLang="ja-JP" dirty="0"/>
              <a:t> mission </a:t>
            </a:r>
            <a:r>
              <a:rPr lang="en-US" altLang="ja-JP" dirty="0"/>
              <a:t>(</a:t>
            </a:r>
            <a:r>
              <a:rPr kumimoji="1" lang="en-US" altLang="ja-JP" dirty="0"/>
              <a:t>Mission of the company, background of the startup, and purpose of the application</a:t>
            </a:r>
            <a:r>
              <a:rPr lang="en-US" altLang="ja-JP" dirty="0"/>
              <a:t>)</a:t>
            </a:r>
            <a:endParaRPr kumimoji="1" lang="ja-JP" altLang="en-US" dirty="0"/>
          </a:p>
        </p:txBody>
      </p:sp>
      <p:graphicFrame>
        <p:nvGraphicFramePr>
          <p:cNvPr id="8" name="表 4">
            <a:extLst>
              <a:ext uri="{FF2B5EF4-FFF2-40B4-BE49-F238E27FC236}">
                <a16:creationId xmlns:a16="http://schemas.microsoft.com/office/drawing/2014/main" id="{73CFDD94-287F-8003-565F-224836AD787A}"/>
              </a:ext>
            </a:extLst>
          </p:cNvPr>
          <p:cNvGraphicFramePr>
            <a:graphicFrameLocks noGrp="1"/>
          </p:cNvGraphicFramePr>
          <p:nvPr>
            <p:extLst>
              <p:ext uri="{D42A27DB-BD31-4B8C-83A1-F6EECF244321}">
                <p14:modId xmlns:p14="http://schemas.microsoft.com/office/powerpoint/2010/main" val="2318731246"/>
              </p:ext>
            </p:extLst>
          </p:nvPr>
        </p:nvGraphicFramePr>
        <p:xfrm>
          <a:off x="417000" y="1476000"/>
          <a:ext cx="9072000" cy="5111999"/>
        </p:xfrm>
        <a:graphic>
          <a:graphicData uri="http://schemas.openxmlformats.org/drawingml/2006/table">
            <a:tbl>
              <a:tblPr>
                <a:tableStyleId>{5C22544A-7EE6-4342-B048-85BDC9FD1C3A}</a:tableStyleId>
              </a:tblPr>
              <a:tblGrid>
                <a:gridCol w="1805090">
                  <a:extLst>
                    <a:ext uri="{9D8B030D-6E8A-4147-A177-3AD203B41FA5}">
                      <a16:colId xmlns:a16="http://schemas.microsoft.com/office/drawing/2014/main" val="993115417"/>
                    </a:ext>
                  </a:extLst>
                </a:gridCol>
                <a:gridCol w="7266910">
                  <a:extLst>
                    <a:ext uri="{9D8B030D-6E8A-4147-A177-3AD203B41FA5}">
                      <a16:colId xmlns:a16="http://schemas.microsoft.com/office/drawing/2014/main" val="2234955696"/>
                    </a:ext>
                  </a:extLst>
                </a:gridCol>
              </a:tblGrid>
              <a:tr h="742403">
                <a:tc>
                  <a:txBody>
                    <a:bodyPr/>
                    <a:lstStyle/>
                    <a:p>
                      <a:r>
                        <a:rPr kumimoji="1" lang="en-US" altLang="ja-JP" sz="1200" dirty="0">
                          <a:latin typeface="+mj-lt"/>
                        </a:rPr>
                        <a:t>Mission</a:t>
                      </a:r>
                      <a:endParaRPr kumimoji="1" lang="ja-JP" altLang="en-US" sz="1200" dirty="0">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200" dirty="0">
                          <a:latin typeface="+mj-lt"/>
                        </a:rPr>
                        <a:t>Example: "Create a xx world by xx."</a:t>
                      </a:r>
                      <a:endParaRPr kumimoji="1" lang="ja-JP" altLang="en-US" sz="1200" dirty="0">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09636156"/>
                  </a:ext>
                </a:extLst>
              </a:tr>
              <a:tr h="1282122">
                <a:tc>
                  <a:txBody>
                    <a:bodyPr/>
                    <a:lstStyle/>
                    <a:p>
                      <a:pPr marL="133350" indent="-13335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Background of Starting </a:t>
                      </a:r>
                    </a:p>
                    <a:p>
                      <a:pPr marL="133350" indent="-13335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the Business and </a:t>
                      </a:r>
                    </a:p>
                    <a:p>
                      <a:pPr marL="133350" indent="-13335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Social Issues to be Solved</a:t>
                      </a:r>
                      <a:endParaRPr kumimoji="1" lang="ja-JP" altLang="en-US" sz="1200" b="0" kern="1200" dirty="0">
                        <a:solidFill>
                          <a:schemeClr val="tx1"/>
                        </a:solidFill>
                        <a:effectLst/>
                        <a:latin typeface="+mj-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200" dirty="0">
                          <a:latin typeface="+mj-lt"/>
                        </a:rPr>
                        <a:t>Example: The founder, XX, had an awareness of issues related to XX from his experience of doing XX as a student. This experience led him to establish the company with the aim of solving this problem by developing and providing XX for XX people.</a:t>
                      </a:r>
                      <a:endParaRPr kumimoji="1" lang="ja-JP" altLang="en-US" sz="1200" dirty="0">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1529610"/>
                  </a:ext>
                </a:extLst>
              </a:tr>
              <a:tr h="1543737">
                <a:tc>
                  <a:txBody>
                    <a:bodyPr/>
                    <a:lstStyle/>
                    <a:p>
                      <a:pPr marL="133350" indent="-13335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Strategy</a:t>
                      </a:r>
                      <a:endParaRPr kumimoji="1" lang="ja-JP" altLang="en-US" sz="1200" b="0" kern="1200" dirty="0">
                        <a:solidFill>
                          <a:schemeClr val="tx1"/>
                        </a:solidFill>
                        <a:effectLst/>
                        <a:latin typeface="+mj-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200" dirty="0">
                          <a:latin typeface="+mj-lt"/>
                        </a:rPr>
                        <a:t>Example: After sales of XX launched to achieve the corporate mission up to XX billion yen in Japan by XX year, the company aims to achieve sales of XX dollars in XX country or XX country by XX year.</a:t>
                      </a:r>
                      <a:endParaRPr kumimoji="1" lang="ja-JP" altLang="en-US" sz="1200" dirty="0">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47872112"/>
                  </a:ext>
                </a:extLst>
              </a:tr>
              <a:tr h="1543737">
                <a:tc>
                  <a:txBody>
                    <a:bodyPr/>
                    <a:lstStyle/>
                    <a:p>
                      <a:pPr marL="0" indent="0" algn="l">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Background Behind Your Application for This Project Based </a:t>
                      </a:r>
                    </a:p>
                    <a:p>
                      <a:pPr marL="0" indent="0" algn="l">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on the Corporate Mission</a:t>
                      </a:r>
                      <a:endParaRPr kumimoji="1" lang="ja-JP" altLang="en-US" sz="1200" b="0" kern="1200" dirty="0">
                        <a:solidFill>
                          <a:schemeClr val="tx1"/>
                        </a:solidFill>
                        <a:effectLst/>
                        <a:latin typeface="+mj-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44938199"/>
                  </a:ext>
                </a:extLst>
              </a:tr>
            </a:tbl>
          </a:graphicData>
        </a:graphic>
      </p:graphicFrame>
      <p:sp>
        <p:nvSpPr>
          <p:cNvPr id="9" name="正方形/長方形 8">
            <a:extLst>
              <a:ext uri="{FF2B5EF4-FFF2-40B4-BE49-F238E27FC236}">
                <a16:creationId xmlns:a16="http://schemas.microsoft.com/office/drawing/2014/main" id="{9C627555-F044-7954-2067-60C2D21066CA}"/>
              </a:ext>
            </a:extLst>
          </p:cNvPr>
          <p:cNvSpPr/>
          <p:nvPr/>
        </p:nvSpPr>
        <p:spPr bwMode="gray">
          <a:xfrm>
            <a:off x="415925" y="1016000"/>
            <a:ext cx="9072000" cy="459999"/>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en-US" altLang="ja-JP" sz="1200" b="1" dirty="0">
                <a:solidFill>
                  <a:srgbClr val="FF0000"/>
                </a:solidFill>
                <a:latin typeface="+mn-lt"/>
                <a:cs typeface="+mn-cs"/>
              </a:rPr>
              <a:t>D</a:t>
            </a:r>
            <a:r>
              <a:rPr kumimoji="1" lang="en-US" altLang="ja-JP" sz="1200" b="1" i="0" u="none" strike="noStrike" kern="1200" cap="none" spc="0" normalizeH="0" baseline="0" noProof="0" dirty="0">
                <a:ln>
                  <a:noFill/>
                </a:ln>
                <a:solidFill>
                  <a:srgbClr val="FF0000"/>
                </a:solidFill>
                <a:effectLst/>
                <a:uLnTx/>
                <a:uFillTx/>
                <a:latin typeface="+mn-lt"/>
                <a:ea typeface="+mn-ea"/>
                <a:cs typeface="+mn-cs"/>
              </a:rPr>
              <a:t>escribe your company's mission. </a:t>
            </a:r>
            <a:r>
              <a:rPr kumimoji="1" lang="en-US" altLang="ja-JP" sz="1200" b="1" dirty="0">
                <a:solidFill>
                  <a:srgbClr val="FF0000"/>
                </a:solidFill>
                <a:latin typeface="+mn-lt"/>
                <a:cs typeface="+mn-cs"/>
              </a:rPr>
              <a:t>D</a:t>
            </a:r>
            <a:r>
              <a:rPr kumimoji="1" lang="en-US" altLang="ja-JP" sz="1200" b="1" i="0" u="none" strike="noStrike" kern="1200" cap="none" spc="0" normalizeH="0" baseline="0" noProof="0" dirty="0">
                <a:ln>
                  <a:noFill/>
                </a:ln>
                <a:solidFill>
                  <a:srgbClr val="FF0000"/>
                </a:solidFill>
                <a:effectLst/>
                <a:uLnTx/>
                <a:uFillTx/>
                <a:latin typeface="+mn-lt"/>
                <a:ea typeface="+mn-ea"/>
                <a:cs typeface="+mn-cs"/>
              </a:rPr>
              <a:t>escribe the background and strategy behind the defining of that mission.</a:t>
            </a: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en-US" altLang="ja-JP" sz="1200" b="1" dirty="0">
                <a:solidFill>
                  <a:srgbClr val="FF0000"/>
                </a:solidFill>
                <a:latin typeface="+mn-lt"/>
                <a:cs typeface="+mn-cs"/>
              </a:rPr>
              <a:t>A</a:t>
            </a:r>
            <a:r>
              <a:rPr kumimoji="1" lang="en-US" altLang="ja-JP" sz="1200" b="1" i="0" u="none" strike="noStrike" kern="1200" cap="none" spc="0" normalizeH="0" baseline="0" noProof="0" dirty="0" err="1">
                <a:ln>
                  <a:noFill/>
                </a:ln>
                <a:solidFill>
                  <a:srgbClr val="FF0000"/>
                </a:solidFill>
                <a:effectLst/>
                <a:uLnTx/>
                <a:uFillTx/>
                <a:latin typeface="+mn-lt"/>
                <a:ea typeface="+mn-ea"/>
                <a:cs typeface="+mn-cs"/>
              </a:rPr>
              <a:t>lso</a:t>
            </a:r>
            <a:r>
              <a:rPr kumimoji="1" lang="en-US" altLang="ja-JP" sz="1200" b="1" i="0" u="none" strike="noStrike" kern="1200" cap="none" spc="0" normalizeH="0" baseline="0" noProof="0" dirty="0">
                <a:ln>
                  <a:noFill/>
                </a:ln>
                <a:solidFill>
                  <a:srgbClr val="FF0000"/>
                </a:solidFill>
                <a:effectLst/>
                <a:uLnTx/>
                <a:uFillTx/>
                <a:latin typeface="+mn-lt"/>
                <a:ea typeface="+mn-ea"/>
                <a:cs typeface="+mn-cs"/>
              </a:rPr>
              <a:t> describe the purpose of applying for this project based on your company's mission. </a:t>
            </a:r>
            <a:r>
              <a:rPr kumimoji="1" lang="en-US" altLang="ja-JP" sz="1200" i="0" u="none" strike="noStrike" kern="1200" cap="none" spc="0" normalizeH="0" baseline="0" noProof="0" dirty="0">
                <a:ln>
                  <a:noFill/>
                </a:ln>
                <a:solidFill>
                  <a:srgbClr val="FF0000"/>
                </a:solidFill>
                <a:effectLst/>
                <a:uLnTx/>
                <a:uFillTx/>
                <a:latin typeface="+mn-lt"/>
                <a:ea typeface="+mn-ea"/>
                <a:cs typeface="+mn-cs"/>
              </a:rPr>
              <a:t>(You can use graphics if necessary.)</a:t>
            </a:r>
            <a:endParaRPr kumimoji="1" lang="ja-JP" altLang="en-US" sz="1200" i="0" u="none" strike="noStrike" kern="1200" cap="none" spc="0" normalizeH="0" baseline="0" noProof="0" dirty="0">
              <a:ln>
                <a:noFill/>
              </a:ln>
              <a:solidFill>
                <a:srgbClr val="FF0000"/>
              </a:solidFill>
              <a:effectLst/>
              <a:uLnTx/>
              <a:uFillTx/>
              <a:latin typeface="+mn-lt"/>
              <a:ea typeface="+mn-ea"/>
              <a:cs typeface="+mn-cs"/>
            </a:endParaRPr>
          </a:p>
        </p:txBody>
      </p:sp>
    </p:spTree>
    <p:extLst>
      <p:ext uri="{BB962C8B-B14F-4D97-AF65-F5344CB8AC3E}">
        <p14:creationId xmlns:p14="http://schemas.microsoft.com/office/powerpoint/2010/main" val="3305343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4C09BC-4CD4-A0EA-29BB-16473174B926}"/>
              </a:ext>
            </a:extLst>
          </p:cNvPr>
          <p:cNvSpPr>
            <a:spLocks noGrp="1"/>
          </p:cNvSpPr>
          <p:nvPr>
            <p:ph type="sldNum" sz="quarter" idx="11"/>
          </p:nvPr>
        </p:nvSpPr>
        <p:spPr/>
        <p:txBody>
          <a:bodyPr/>
          <a:lstStyle/>
          <a:p>
            <a:fld id="{AA5FCFE5-FE56-4EF1-80A8-07776887C2A1}" type="slidenum">
              <a:rPr lang="ja-JP" altLang="en-US" smtClean="0"/>
              <a:pPr/>
              <a:t>6</a:t>
            </a:fld>
            <a:endParaRPr lang="ja-JP" altLang="en-US"/>
          </a:p>
        </p:txBody>
      </p:sp>
      <p:sp>
        <p:nvSpPr>
          <p:cNvPr id="6" name="タイトル 5">
            <a:extLst>
              <a:ext uri="{FF2B5EF4-FFF2-40B4-BE49-F238E27FC236}">
                <a16:creationId xmlns:a16="http://schemas.microsoft.com/office/drawing/2014/main" id="{7D4F1334-02E2-599D-8281-44693BEF78F8}"/>
              </a:ext>
            </a:extLst>
          </p:cNvPr>
          <p:cNvSpPr>
            <a:spLocks noGrp="1"/>
          </p:cNvSpPr>
          <p:nvPr>
            <p:ph type="title"/>
          </p:nvPr>
        </p:nvSpPr>
        <p:spPr/>
        <p:txBody>
          <a:bodyPr vert="horz"/>
          <a:lstStyle/>
          <a:p>
            <a:r>
              <a:rPr kumimoji="1" lang="en-US" altLang="ja-JP" dirty="0"/>
              <a:t>Description of products and services to be applied in the PoC</a:t>
            </a:r>
            <a:endParaRPr kumimoji="1" lang="ja-JP" altLang="en-US" dirty="0"/>
          </a:p>
        </p:txBody>
      </p:sp>
      <p:sp>
        <p:nvSpPr>
          <p:cNvPr id="2" name="正方形/長方形 1">
            <a:extLst>
              <a:ext uri="{FF2B5EF4-FFF2-40B4-BE49-F238E27FC236}">
                <a16:creationId xmlns:a16="http://schemas.microsoft.com/office/drawing/2014/main" id="{69DD8369-0D44-ED55-2C67-E236189817FB}"/>
              </a:ext>
            </a:extLst>
          </p:cNvPr>
          <p:cNvSpPr/>
          <p:nvPr/>
        </p:nvSpPr>
        <p:spPr bwMode="gray">
          <a:xfrm>
            <a:off x="415925" y="1016000"/>
            <a:ext cx="9072000" cy="459999"/>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en-US" altLang="ja-JP" sz="1400" b="1" i="0" u="none" strike="noStrike" kern="1200" cap="none" spc="0" normalizeH="0" baseline="0" noProof="0" dirty="0">
                <a:ln>
                  <a:noFill/>
                </a:ln>
                <a:solidFill>
                  <a:srgbClr val="FF0000"/>
                </a:solidFill>
                <a:effectLst/>
                <a:uLnTx/>
                <a:uFillTx/>
                <a:latin typeface="+mn-lt"/>
                <a:ea typeface="+mn-ea"/>
                <a:cs typeface="+mn-cs"/>
              </a:rPr>
              <a:t>Describe the product or service that will be used in the PoC (problem to be solved, business model, business scheme, etc.) </a:t>
            </a:r>
            <a:r>
              <a:rPr kumimoji="1" lang="en-US" altLang="ja-JP" sz="1400" i="0" u="none" strike="noStrike" kern="1200" cap="none" spc="0" normalizeH="0" baseline="0" noProof="0" dirty="0">
                <a:ln>
                  <a:noFill/>
                </a:ln>
                <a:solidFill>
                  <a:srgbClr val="FF0000"/>
                </a:solidFill>
                <a:effectLst/>
                <a:uLnTx/>
                <a:uFillTx/>
                <a:latin typeface="+mn-lt"/>
                <a:ea typeface="+mn-ea"/>
                <a:cs typeface="+mn-cs"/>
              </a:rPr>
              <a:t>*You can use graphics if necessary.</a:t>
            </a:r>
            <a:endParaRPr kumimoji="1" lang="en-US" altLang="ja-JP" sz="1400" dirty="0">
              <a:solidFill>
                <a:srgbClr val="FF0000"/>
              </a:solidFill>
              <a:latin typeface="+mn-lt"/>
              <a:cs typeface="+mn-cs"/>
            </a:endParaRPr>
          </a:p>
        </p:txBody>
      </p:sp>
      <p:graphicFrame>
        <p:nvGraphicFramePr>
          <p:cNvPr id="4" name="表 4">
            <a:extLst>
              <a:ext uri="{FF2B5EF4-FFF2-40B4-BE49-F238E27FC236}">
                <a16:creationId xmlns:a16="http://schemas.microsoft.com/office/drawing/2014/main" id="{BC3B1649-BD93-EA0E-2886-71D954B91DD3}"/>
              </a:ext>
            </a:extLst>
          </p:cNvPr>
          <p:cNvGraphicFramePr>
            <a:graphicFrameLocks noGrp="1"/>
          </p:cNvGraphicFramePr>
          <p:nvPr>
            <p:extLst>
              <p:ext uri="{D42A27DB-BD31-4B8C-83A1-F6EECF244321}">
                <p14:modId xmlns:p14="http://schemas.microsoft.com/office/powerpoint/2010/main" val="3369959441"/>
              </p:ext>
            </p:extLst>
          </p:nvPr>
        </p:nvGraphicFramePr>
        <p:xfrm>
          <a:off x="417000" y="1476000"/>
          <a:ext cx="4356613" cy="5112000"/>
        </p:xfrm>
        <a:graphic>
          <a:graphicData uri="http://schemas.openxmlformats.org/drawingml/2006/table">
            <a:tbl>
              <a:tblPr>
                <a:tableStyleId>{5C22544A-7EE6-4342-B048-85BDC9FD1C3A}</a:tableStyleId>
              </a:tblPr>
              <a:tblGrid>
                <a:gridCol w="1077503">
                  <a:extLst>
                    <a:ext uri="{9D8B030D-6E8A-4147-A177-3AD203B41FA5}">
                      <a16:colId xmlns:a16="http://schemas.microsoft.com/office/drawing/2014/main" val="993115417"/>
                    </a:ext>
                  </a:extLst>
                </a:gridCol>
                <a:gridCol w="3279110">
                  <a:extLst>
                    <a:ext uri="{9D8B030D-6E8A-4147-A177-3AD203B41FA5}">
                      <a16:colId xmlns:a16="http://schemas.microsoft.com/office/drawing/2014/main" val="2234955696"/>
                    </a:ext>
                  </a:extLst>
                </a:gridCol>
              </a:tblGrid>
              <a:tr h="1063589">
                <a:tc>
                  <a:txBody>
                    <a:bodyPr/>
                    <a:lstStyle/>
                    <a:p>
                      <a:r>
                        <a:rPr kumimoji="1" lang="en-US" altLang="ja-JP" sz="1200" dirty="0">
                          <a:latin typeface="+mj-lt"/>
                        </a:rPr>
                        <a:t>Problem to be Solved</a:t>
                      </a:r>
                      <a:endParaRPr kumimoji="1" lang="ja-JP" altLang="en-US" sz="1200" dirty="0">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09636156"/>
                  </a:ext>
                </a:extLst>
              </a:tr>
              <a:tr h="1836807">
                <a:tc>
                  <a:txBody>
                    <a:bodyPr/>
                    <a:lstStyle/>
                    <a:p>
                      <a:pPr marL="133350" indent="-13335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Description of</a:t>
                      </a:r>
                    </a:p>
                    <a:p>
                      <a:pPr marL="0" indent="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 Products and</a:t>
                      </a:r>
                    </a:p>
                    <a:p>
                      <a:pPr marL="133350" indent="-13335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 Services</a:t>
                      </a:r>
                      <a:endParaRPr kumimoji="1" lang="ja-JP" altLang="en-US" sz="1200" b="0" kern="1200" dirty="0">
                        <a:solidFill>
                          <a:schemeClr val="tx1"/>
                        </a:solidFill>
                        <a:effectLst/>
                        <a:latin typeface="+mj-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1529610"/>
                  </a:ext>
                </a:extLst>
              </a:tr>
              <a:tr h="2211604">
                <a:tc>
                  <a:txBody>
                    <a:bodyPr/>
                    <a:lstStyle/>
                    <a:p>
                      <a:pPr marL="133350" indent="-13335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Status of</a:t>
                      </a:r>
                    </a:p>
                    <a:p>
                      <a:pPr marL="133350" indent="-13335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Service</a:t>
                      </a:r>
                    </a:p>
                    <a:p>
                      <a:pPr marL="133350" indent="-13335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/Product</a:t>
                      </a:r>
                    </a:p>
                    <a:p>
                      <a:pPr marL="133350" indent="-13335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Deployment</a:t>
                      </a: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latin typeface="+mj-lt"/>
                        </a:rPr>
                        <a:t>（</a:t>
                      </a:r>
                      <a:r>
                        <a:rPr kumimoji="1" lang="en-US" altLang="ja-JP" sz="1200" dirty="0">
                          <a:latin typeface="+mj-lt"/>
                        </a:rPr>
                        <a:t>Describe sales, number of users, etc.</a:t>
                      </a:r>
                      <a:r>
                        <a:rPr kumimoji="1" lang="ja-JP" altLang="en-US" sz="1200" dirty="0">
                          <a:latin typeface="+mj-lt"/>
                        </a:rPr>
                        <a:t>）</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47872112"/>
                  </a:ext>
                </a:extLst>
              </a:tr>
            </a:tbl>
          </a:graphicData>
        </a:graphic>
      </p:graphicFrame>
      <p:sp>
        <p:nvSpPr>
          <p:cNvPr id="7" name="正方形/長方形 6">
            <a:extLst>
              <a:ext uri="{FF2B5EF4-FFF2-40B4-BE49-F238E27FC236}">
                <a16:creationId xmlns:a16="http://schemas.microsoft.com/office/drawing/2014/main" id="{E037FEBD-033D-C067-7897-28CF90A20087}"/>
              </a:ext>
            </a:extLst>
          </p:cNvPr>
          <p:cNvSpPr/>
          <p:nvPr/>
        </p:nvSpPr>
        <p:spPr bwMode="gray">
          <a:xfrm>
            <a:off x="5132388" y="1484313"/>
            <a:ext cx="4355537" cy="5103687"/>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Describe business model, etc.</a:t>
            </a:r>
            <a:r>
              <a:rPr kumimoji="1" lang="ja-JP" altLang="en-US" sz="1200" b="0" i="0" u="none" strike="noStrike" kern="1200" cap="none" spc="0" normalizeH="0" baseline="0" noProof="0" dirty="0">
                <a:ln>
                  <a:noFill/>
                </a:ln>
                <a:solidFill>
                  <a:prstClr val="black"/>
                </a:solidFill>
                <a:effectLst/>
                <a:uLnTx/>
                <a:uFillTx/>
                <a:latin typeface="+mn-lt"/>
                <a:ea typeface="+mn-ea"/>
                <a:cs typeface="+mn-cs"/>
              </a:rPr>
              <a:t>）</a:t>
            </a:r>
          </a:p>
        </p:txBody>
      </p:sp>
    </p:spTree>
    <p:extLst>
      <p:ext uri="{BB962C8B-B14F-4D97-AF65-F5344CB8AC3E}">
        <p14:creationId xmlns:p14="http://schemas.microsoft.com/office/powerpoint/2010/main" val="1483950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4C09BC-4CD4-A0EA-29BB-16473174B926}"/>
              </a:ext>
            </a:extLst>
          </p:cNvPr>
          <p:cNvSpPr>
            <a:spLocks noGrp="1"/>
          </p:cNvSpPr>
          <p:nvPr>
            <p:ph type="sldNum" sz="quarter" idx="11"/>
          </p:nvPr>
        </p:nvSpPr>
        <p:spPr/>
        <p:txBody>
          <a:bodyPr/>
          <a:lstStyle/>
          <a:p>
            <a:fld id="{AA5FCFE5-FE56-4EF1-80A8-07776887C2A1}" type="slidenum">
              <a:rPr lang="ja-JP" altLang="en-US" smtClean="0"/>
              <a:pPr/>
              <a:t>7</a:t>
            </a:fld>
            <a:endParaRPr lang="ja-JP" altLang="en-US"/>
          </a:p>
        </p:txBody>
      </p:sp>
      <p:sp>
        <p:nvSpPr>
          <p:cNvPr id="6" name="タイトル 5">
            <a:extLst>
              <a:ext uri="{FF2B5EF4-FFF2-40B4-BE49-F238E27FC236}">
                <a16:creationId xmlns:a16="http://schemas.microsoft.com/office/drawing/2014/main" id="{7D4F1334-02E2-599D-8281-44693BEF78F8}"/>
              </a:ext>
            </a:extLst>
          </p:cNvPr>
          <p:cNvSpPr>
            <a:spLocks noGrp="1"/>
          </p:cNvSpPr>
          <p:nvPr>
            <p:ph type="title"/>
          </p:nvPr>
        </p:nvSpPr>
        <p:spPr/>
        <p:txBody>
          <a:bodyPr vert="horz"/>
          <a:lstStyle/>
          <a:p>
            <a:r>
              <a:rPr kumimoji="1" lang="en-US" altLang="ja-JP" dirty="0"/>
              <a:t>Competitive Advantages of the products and services </a:t>
            </a:r>
            <a:r>
              <a:rPr lang="en-US" altLang="ja-JP" dirty="0"/>
              <a:t>applied</a:t>
            </a:r>
            <a:r>
              <a:rPr kumimoji="1" lang="en-US" altLang="ja-JP" dirty="0"/>
              <a:t> in the PoC</a:t>
            </a:r>
            <a:endParaRPr kumimoji="1" lang="ja-JP" altLang="en-US" dirty="0"/>
          </a:p>
        </p:txBody>
      </p:sp>
      <p:sp>
        <p:nvSpPr>
          <p:cNvPr id="2" name="正方形/長方形 1">
            <a:extLst>
              <a:ext uri="{FF2B5EF4-FFF2-40B4-BE49-F238E27FC236}">
                <a16:creationId xmlns:a16="http://schemas.microsoft.com/office/drawing/2014/main" id="{D447AB82-D236-7D81-9D8E-0A65A05F3929}"/>
              </a:ext>
            </a:extLst>
          </p:cNvPr>
          <p:cNvSpPr/>
          <p:nvPr/>
        </p:nvSpPr>
        <p:spPr bwMode="gray">
          <a:xfrm>
            <a:off x="415925" y="1016000"/>
            <a:ext cx="9072000" cy="459999"/>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85750" indent="-285750" defTabSz="990564" fontAlgn="auto">
              <a:spcBef>
                <a:spcPts val="0"/>
              </a:spcBef>
              <a:spcAft>
                <a:spcPts val="0"/>
              </a:spcAft>
              <a:buSzPct val="100000"/>
              <a:buFont typeface="Wingdings" panose="05000000000000000000" pitchFamily="2" charset="2"/>
              <a:buChar char="n"/>
            </a:pPr>
            <a:r>
              <a:rPr kumimoji="1" lang="en-US" altLang="ja-JP" sz="1400" b="1" dirty="0">
                <a:solidFill>
                  <a:srgbClr val="FF0000"/>
                </a:solidFill>
                <a:latin typeface="+mn-lt"/>
                <a:cs typeface="+mn-cs"/>
              </a:rPr>
              <a:t>D</a:t>
            </a:r>
            <a:r>
              <a:rPr kumimoji="1" lang="en-US" altLang="ja-JP" sz="1400" b="1" i="0" u="none" strike="noStrike" kern="1200" cap="none" spc="0" normalizeH="0" baseline="0" noProof="0" dirty="0">
                <a:ln>
                  <a:noFill/>
                </a:ln>
                <a:solidFill>
                  <a:srgbClr val="FF0000"/>
                </a:solidFill>
                <a:effectLst/>
                <a:uLnTx/>
                <a:uFillTx/>
                <a:latin typeface="+mn-lt"/>
                <a:ea typeface="+mn-ea"/>
                <a:cs typeface="+mn-cs"/>
              </a:rPr>
              <a:t>escribe the competitive advantages and uniqueness of the product or service to this suggested PoC.</a:t>
            </a:r>
            <a:br>
              <a:rPr kumimoji="1" lang="en-US" altLang="ja-JP" sz="1400" b="1" i="0" u="none" strike="noStrike" kern="1200" cap="none" spc="0" normalizeH="0" baseline="0" noProof="0" dirty="0">
                <a:ln>
                  <a:noFill/>
                </a:ln>
                <a:solidFill>
                  <a:srgbClr val="FF0000"/>
                </a:solidFill>
                <a:effectLst/>
                <a:uLnTx/>
                <a:uFillTx/>
                <a:latin typeface="+mn-lt"/>
                <a:ea typeface="+mn-ea"/>
                <a:cs typeface="+mn-cs"/>
              </a:rPr>
            </a:br>
            <a:r>
              <a:rPr kumimoji="1" lang="en-US" altLang="ja-JP" sz="1400" dirty="0">
                <a:solidFill>
                  <a:srgbClr val="FF0000"/>
                </a:solidFill>
                <a:latin typeface="+mn-lt"/>
                <a:cs typeface="+mn-cs"/>
              </a:rPr>
              <a:t>(</a:t>
            </a:r>
            <a:r>
              <a:rPr kumimoji="1" lang="en-US" altLang="ja-JP" sz="1400" i="0" u="none" strike="noStrike" kern="1200" cap="none" spc="0" normalizeH="0" baseline="0" noProof="0" dirty="0">
                <a:ln>
                  <a:noFill/>
                </a:ln>
                <a:solidFill>
                  <a:srgbClr val="FF0000"/>
                </a:solidFill>
                <a:effectLst/>
                <a:uLnTx/>
                <a:uFillTx/>
                <a:latin typeface="+mn-lt"/>
                <a:ea typeface="+mn-ea"/>
                <a:cs typeface="+mn-cs"/>
              </a:rPr>
              <a:t>Technological advantages, cost competitiveness, superiority of business model, and, etc.</a:t>
            </a:r>
            <a:r>
              <a:rPr kumimoji="1" lang="en-US" altLang="ja-JP" sz="1400" dirty="0">
                <a:solidFill>
                  <a:srgbClr val="FF0000"/>
                </a:solidFill>
                <a:latin typeface="+mn-lt"/>
                <a:cs typeface="+mn-cs"/>
              </a:rPr>
              <a:t>) </a:t>
            </a:r>
            <a:r>
              <a:rPr kumimoji="1" lang="en-US" altLang="ja-JP" sz="1400" i="0" u="none" strike="noStrike" kern="1200" cap="none" spc="0" normalizeH="0" baseline="0" noProof="0" dirty="0">
                <a:ln>
                  <a:noFill/>
                </a:ln>
                <a:solidFill>
                  <a:srgbClr val="FF0000"/>
                </a:solidFill>
                <a:effectLst/>
                <a:uLnTx/>
                <a:uFillTx/>
                <a:latin typeface="+mn-lt"/>
                <a:ea typeface="+mn-ea"/>
                <a:cs typeface="+mn-cs"/>
              </a:rPr>
              <a:t>*You can use graphics if necessary</a:t>
            </a:r>
            <a:r>
              <a:rPr kumimoji="1" lang="en-US" altLang="ja-JP" sz="1400" dirty="0">
                <a:solidFill>
                  <a:srgbClr val="FF0000"/>
                </a:solidFill>
                <a:latin typeface="+mn-lt"/>
                <a:cs typeface="+mn-cs"/>
              </a:rPr>
              <a:t>. </a:t>
            </a:r>
          </a:p>
        </p:txBody>
      </p:sp>
      <p:sp>
        <p:nvSpPr>
          <p:cNvPr id="4" name="正方形/長方形 3">
            <a:extLst>
              <a:ext uri="{FF2B5EF4-FFF2-40B4-BE49-F238E27FC236}">
                <a16:creationId xmlns:a16="http://schemas.microsoft.com/office/drawing/2014/main" id="{72BD1E11-C957-097C-D638-A6B4137E511C}"/>
              </a:ext>
            </a:extLst>
          </p:cNvPr>
          <p:cNvSpPr/>
          <p:nvPr/>
        </p:nvSpPr>
        <p:spPr bwMode="gray">
          <a:xfrm>
            <a:off x="415926" y="1696399"/>
            <a:ext cx="9072000" cy="4891601"/>
          </a:xfrm>
          <a:prstGeom prst="rect">
            <a:avLst/>
          </a:prstGeom>
          <a:no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Describe freely</a:t>
            </a:r>
            <a:r>
              <a:rPr kumimoji="1" lang="ja-JP" altLang="en-US" sz="1200" b="0" i="0" u="none" strike="noStrike" kern="1200" cap="none" spc="0" normalizeH="0" baseline="0" noProof="0" dirty="0">
                <a:ln>
                  <a:noFill/>
                </a:ln>
                <a:solidFill>
                  <a:prstClr val="black"/>
                </a:solidFill>
                <a:effectLst/>
                <a:uLnTx/>
                <a:uFillTx/>
                <a:latin typeface="+mn-lt"/>
                <a:ea typeface="+mn-ea"/>
                <a:cs typeface="+mn-cs"/>
              </a:rPr>
              <a:t>）</a:t>
            </a:r>
          </a:p>
        </p:txBody>
      </p:sp>
    </p:spTree>
    <p:extLst>
      <p:ext uri="{BB962C8B-B14F-4D97-AF65-F5344CB8AC3E}">
        <p14:creationId xmlns:p14="http://schemas.microsoft.com/office/powerpoint/2010/main" val="775530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4C09BC-4CD4-A0EA-29BB-16473174B926}"/>
              </a:ext>
            </a:extLst>
          </p:cNvPr>
          <p:cNvSpPr>
            <a:spLocks noGrp="1"/>
          </p:cNvSpPr>
          <p:nvPr>
            <p:ph type="sldNum" sz="quarter" idx="11"/>
          </p:nvPr>
        </p:nvSpPr>
        <p:spPr/>
        <p:txBody>
          <a:bodyPr/>
          <a:lstStyle/>
          <a:p>
            <a:fld id="{AA5FCFE5-FE56-4EF1-80A8-07776887C2A1}" type="slidenum">
              <a:rPr lang="ja-JP" altLang="en-US" smtClean="0"/>
              <a:pPr/>
              <a:t>8</a:t>
            </a:fld>
            <a:endParaRPr lang="ja-JP" altLang="en-US"/>
          </a:p>
        </p:txBody>
      </p:sp>
      <p:sp>
        <p:nvSpPr>
          <p:cNvPr id="6" name="タイトル 5">
            <a:extLst>
              <a:ext uri="{FF2B5EF4-FFF2-40B4-BE49-F238E27FC236}">
                <a16:creationId xmlns:a16="http://schemas.microsoft.com/office/drawing/2014/main" id="{7D4F1334-02E2-599D-8281-44693BEF78F8}"/>
              </a:ext>
            </a:extLst>
          </p:cNvPr>
          <p:cNvSpPr>
            <a:spLocks noGrp="1"/>
          </p:cNvSpPr>
          <p:nvPr>
            <p:ph type="title"/>
          </p:nvPr>
        </p:nvSpPr>
        <p:spPr/>
        <p:txBody>
          <a:bodyPr/>
          <a:lstStyle/>
          <a:p>
            <a:r>
              <a:rPr kumimoji="1" lang="en-US" altLang="ja-JP" dirty="0"/>
              <a:t>Contents of the PoC ① (Outline 1/2)</a:t>
            </a:r>
            <a:endParaRPr kumimoji="1" lang="ja-JP" altLang="en-US" dirty="0"/>
          </a:p>
        </p:txBody>
      </p:sp>
      <p:graphicFrame>
        <p:nvGraphicFramePr>
          <p:cNvPr id="2" name="表 4">
            <a:extLst>
              <a:ext uri="{FF2B5EF4-FFF2-40B4-BE49-F238E27FC236}">
                <a16:creationId xmlns:a16="http://schemas.microsoft.com/office/drawing/2014/main" id="{D9737C3F-C7EA-8FB8-6B0A-F32B9A312E3A}"/>
              </a:ext>
            </a:extLst>
          </p:cNvPr>
          <p:cNvGraphicFramePr>
            <a:graphicFrameLocks noGrp="1"/>
          </p:cNvGraphicFramePr>
          <p:nvPr>
            <p:extLst>
              <p:ext uri="{D42A27DB-BD31-4B8C-83A1-F6EECF244321}">
                <p14:modId xmlns:p14="http://schemas.microsoft.com/office/powerpoint/2010/main" val="56917997"/>
              </p:ext>
            </p:extLst>
          </p:nvPr>
        </p:nvGraphicFramePr>
        <p:xfrm>
          <a:off x="417000" y="1476000"/>
          <a:ext cx="9072000" cy="5112000"/>
        </p:xfrm>
        <a:graphic>
          <a:graphicData uri="http://schemas.openxmlformats.org/drawingml/2006/table">
            <a:tbl>
              <a:tblPr>
                <a:tableStyleId>{5C22544A-7EE6-4342-B048-85BDC9FD1C3A}</a:tableStyleId>
              </a:tblPr>
              <a:tblGrid>
                <a:gridCol w="1805090">
                  <a:extLst>
                    <a:ext uri="{9D8B030D-6E8A-4147-A177-3AD203B41FA5}">
                      <a16:colId xmlns:a16="http://schemas.microsoft.com/office/drawing/2014/main" val="993115417"/>
                    </a:ext>
                  </a:extLst>
                </a:gridCol>
                <a:gridCol w="7266910">
                  <a:extLst>
                    <a:ext uri="{9D8B030D-6E8A-4147-A177-3AD203B41FA5}">
                      <a16:colId xmlns:a16="http://schemas.microsoft.com/office/drawing/2014/main" val="2234955696"/>
                    </a:ext>
                  </a:extLst>
                </a:gridCol>
              </a:tblGrid>
              <a:tr h="943999">
                <a:tc>
                  <a:txBody>
                    <a:bodyPr/>
                    <a:lstStyle/>
                    <a:p>
                      <a:r>
                        <a:rPr kumimoji="1" lang="en-US" altLang="ja-JP" sz="1200" dirty="0">
                          <a:latin typeface="+mj-lt"/>
                        </a:rPr>
                        <a:t>Field in Overseas Cities for PoC</a:t>
                      </a:r>
                      <a:endParaRPr kumimoji="1" lang="ja-JP" altLang="en-US" sz="1200" dirty="0">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latin typeface="+mj-lt"/>
                        </a:rPr>
                        <a:t>（</a:t>
                      </a:r>
                      <a:r>
                        <a:rPr kumimoji="1" lang="en-US" altLang="ja-JP" sz="1200" dirty="0">
                          <a:latin typeface="+mj-lt"/>
                        </a:rPr>
                        <a:t>Describe in detail the fields and departments under your PoC plan.</a:t>
                      </a:r>
                      <a:r>
                        <a:rPr kumimoji="1" lang="ja-JP" altLang="en-US" sz="1200" dirty="0">
                          <a:latin typeface="+mj-lt"/>
                        </a:rPr>
                        <a:t>）</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09636156"/>
                  </a:ext>
                </a:extLst>
              </a:tr>
              <a:tr h="1102535">
                <a:tc>
                  <a:txBody>
                    <a:bodyPr/>
                    <a:lstStyle/>
                    <a:p>
                      <a:pPr marL="133350" indent="-13335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Issues in Overseas Cities </a:t>
                      </a:r>
                    </a:p>
                    <a:p>
                      <a:pPr marL="133350" indent="-13335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to be Solved</a:t>
                      </a:r>
                      <a:endParaRPr kumimoji="1" lang="ja-JP" altLang="en-US" sz="1200" b="0" kern="1200" dirty="0">
                        <a:solidFill>
                          <a:schemeClr val="tx1"/>
                        </a:solidFill>
                        <a:effectLst/>
                        <a:latin typeface="+mj-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200" dirty="0">
                          <a:latin typeface="+mj-lt"/>
                        </a:rPr>
                        <a:t>Example: The situation in XX city is XX, and XX is emerging as an issue.</a:t>
                      </a:r>
                    </a:p>
                    <a:p>
                      <a:r>
                        <a:rPr kumimoji="1" lang="en-US" altLang="ja-JP" sz="1200" dirty="0">
                          <a:latin typeface="+mj-lt"/>
                        </a:rPr>
                        <a:t>(Describe in detail)</a:t>
                      </a:r>
                      <a:endParaRPr kumimoji="1" lang="ja-JP" altLang="en-US" sz="1200" dirty="0">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1529610"/>
                  </a:ext>
                </a:extLst>
              </a:tr>
              <a:tr h="1102535">
                <a:tc>
                  <a:txBody>
                    <a:bodyPr/>
                    <a:lstStyle/>
                    <a:p>
                      <a:pPr marL="133350" indent="-133350" algn="just">
                        <a:lnSpc>
                          <a:spcPts val="1800"/>
                        </a:lnSpc>
                        <a:spcAft>
                          <a:spcPts val="0"/>
                        </a:spcAft>
                      </a:pPr>
                      <a:r>
                        <a:rPr kumimoji="1" lang="en-US" altLang="ja-JP" sz="1200" b="0" kern="1200" dirty="0">
                          <a:solidFill>
                            <a:schemeClr val="tx1"/>
                          </a:solidFill>
                          <a:effectLst/>
                          <a:latin typeface="+mj-lt"/>
                          <a:ea typeface="+mj-ea"/>
                          <a:cs typeface="Calibri Light" panose="020F0302020204030204" pitchFamily="34" charset="0"/>
                        </a:rPr>
                        <a:t>Solutions to Issues</a:t>
                      </a:r>
                      <a:endParaRPr kumimoji="1" lang="ja-JP" altLang="en-US" sz="1200" b="0" kern="1200" dirty="0">
                        <a:solidFill>
                          <a:schemeClr val="tx1"/>
                        </a:solidFill>
                        <a:effectLst/>
                        <a:latin typeface="+mj-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200" dirty="0">
                          <a:latin typeface="+mj-lt"/>
                        </a:rPr>
                        <a:t>Example: Our XX has XX functions and can solve situations such as XX and XX.</a:t>
                      </a:r>
                      <a:endParaRPr kumimoji="1" lang="ja-JP" altLang="en-US" sz="1200" dirty="0">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47872112"/>
                  </a:ext>
                </a:extLst>
              </a:tr>
              <a:tr h="1962931">
                <a:tc>
                  <a:txBody>
                    <a:bodyPr/>
                    <a:lstStyle/>
                    <a:p>
                      <a:pPr marL="133350" indent="-133350" algn="just">
                        <a:lnSpc>
                          <a:spcPts val="1800"/>
                        </a:lnSpc>
                        <a:spcAft>
                          <a:spcPts val="0"/>
                        </a:spcAft>
                      </a:pPr>
                      <a:r>
                        <a:rPr kumimoji="1" lang="en-US" altLang="ja-JP" sz="1200" b="0" kern="1200">
                          <a:solidFill>
                            <a:schemeClr val="tx1"/>
                          </a:solidFill>
                          <a:effectLst/>
                          <a:latin typeface="+mj-lt"/>
                          <a:ea typeface="+mj-ea"/>
                          <a:cs typeface="Calibri Light" panose="020F0302020204030204" pitchFamily="34" charset="0"/>
                        </a:rPr>
                        <a:t>Contents of PoC</a:t>
                      </a:r>
                      <a:endParaRPr kumimoji="1" lang="ja-JP" altLang="en-US" sz="1200" b="0" kern="1200" dirty="0">
                        <a:solidFill>
                          <a:schemeClr val="tx1"/>
                        </a:solidFill>
                        <a:effectLst/>
                        <a:latin typeface="+mj-lt"/>
                        <a:ea typeface="+mj-ea"/>
                        <a:cs typeface="Calibri Light" panose="020F0302020204030204" pitchFamily="34"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200" dirty="0">
                          <a:latin typeface="+mj-lt"/>
                        </a:rPr>
                        <a:t>Example:</a:t>
                      </a:r>
                    </a:p>
                    <a:p>
                      <a:r>
                        <a:rPr kumimoji="1" lang="en-US" altLang="ja-JP" sz="1200" dirty="0">
                          <a:latin typeface="+mj-lt"/>
                        </a:rPr>
                        <a:t>(When) from XX to XX,</a:t>
                      </a:r>
                    </a:p>
                    <a:p>
                      <a:r>
                        <a:rPr kumimoji="1" lang="en-US" altLang="ja-JP" sz="1200" dirty="0">
                          <a:latin typeface="+mj-lt"/>
                        </a:rPr>
                        <a:t>(Where) at XX,</a:t>
                      </a:r>
                    </a:p>
                    <a:p>
                      <a:r>
                        <a:rPr kumimoji="1" lang="en-US" altLang="ja-JP" sz="1200" dirty="0">
                          <a:latin typeface="+mj-lt"/>
                        </a:rPr>
                        <a:t>(Who) In cooperation with XX,</a:t>
                      </a:r>
                    </a:p>
                    <a:p>
                      <a:r>
                        <a:rPr kumimoji="1" lang="en-US" altLang="ja-JP" sz="1200" dirty="0">
                          <a:latin typeface="+mj-lt"/>
                        </a:rPr>
                        <a:t>(How) to use our products in the form of XX, and</a:t>
                      </a:r>
                    </a:p>
                    <a:p>
                      <a:r>
                        <a:rPr kumimoji="1" lang="en-US" altLang="ja-JP" sz="1200" dirty="0">
                          <a:latin typeface="+mj-lt"/>
                        </a:rPr>
                        <a:t>(What) verify XX.</a:t>
                      </a:r>
                      <a:endParaRPr kumimoji="1" lang="ja-JP" altLang="en-US" sz="1200" dirty="0">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44938199"/>
                  </a:ext>
                </a:extLst>
              </a:tr>
            </a:tbl>
          </a:graphicData>
        </a:graphic>
      </p:graphicFrame>
      <p:sp>
        <p:nvSpPr>
          <p:cNvPr id="5" name="正方形/長方形 4">
            <a:extLst>
              <a:ext uri="{FF2B5EF4-FFF2-40B4-BE49-F238E27FC236}">
                <a16:creationId xmlns:a16="http://schemas.microsoft.com/office/drawing/2014/main" id="{E3A7139A-7F36-FDD4-234F-078AC2DD46DC}"/>
              </a:ext>
            </a:extLst>
          </p:cNvPr>
          <p:cNvSpPr/>
          <p:nvPr/>
        </p:nvSpPr>
        <p:spPr bwMode="gray">
          <a:xfrm>
            <a:off x="415925" y="1016000"/>
            <a:ext cx="9072000" cy="459999"/>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en-US" altLang="ja-JP" sz="1400" b="1" dirty="0">
                <a:solidFill>
                  <a:srgbClr val="FF0000"/>
                </a:solidFill>
                <a:latin typeface="+mn-lt"/>
                <a:cs typeface="+mn-cs"/>
              </a:rPr>
              <a:t>D</a:t>
            </a:r>
            <a:r>
              <a:rPr kumimoji="1" lang="en-US" altLang="ja-JP" sz="1400" b="1" i="0" u="none" strike="noStrike" kern="1200" cap="none" spc="0" normalizeH="0" baseline="0" noProof="0" dirty="0">
                <a:ln>
                  <a:noFill/>
                </a:ln>
                <a:solidFill>
                  <a:srgbClr val="FF0000"/>
                </a:solidFill>
                <a:effectLst/>
                <a:uLnTx/>
                <a:uFillTx/>
                <a:latin typeface="+mn-lt"/>
                <a:ea typeface="+mn-ea"/>
                <a:cs typeface="+mn-cs"/>
              </a:rPr>
              <a:t>escribe the applicant's plans for the following items regarding the details of the PoC.</a:t>
            </a:r>
            <a:endParaRPr kumimoji="1" lang="ja-JP" altLang="en-US" sz="1400" b="1" i="0" u="none" strike="noStrike" kern="1200" cap="none" spc="0" normalizeH="0" baseline="0" noProof="0" dirty="0">
              <a:ln>
                <a:noFill/>
              </a:ln>
              <a:solidFill>
                <a:srgbClr val="FF0000"/>
              </a:solidFill>
              <a:effectLst/>
              <a:uLnTx/>
              <a:uFillTx/>
              <a:latin typeface="+mn-lt"/>
              <a:ea typeface="+mn-ea"/>
              <a:cs typeface="+mn-cs"/>
            </a:endParaRPr>
          </a:p>
        </p:txBody>
      </p:sp>
    </p:spTree>
    <p:extLst>
      <p:ext uri="{BB962C8B-B14F-4D97-AF65-F5344CB8AC3E}">
        <p14:creationId xmlns:p14="http://schemas.microsoft.com/office/powerpoint/2010/main" val="1393810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4C09BC-4CD4-A0EA-29BB-16473174B926}"/>
              </a:ext>
            </a:extLst>
          </p:cNvPr>
          <p:cNvSpPr>
            <a:spLocks noGrp="1"/>
          </p:cNvSpPr>
          <p:nvPr>
            <p:ph type="sldNum" sz="quarter" idx="11"/>
          </p:nvPr>
        </p:nvSpPr>
        <p:spPr/>
        <p:txBody>
          <a:bodyPr/>
          <a:lstStyle/>
          <a:p>
            <a:fld id="{AA5FCFE5-FE56-4EF1-80A8-07776887C2A1}" type="slidenum">
              <a:rPr lang="ja-JP" altLang="en-US" smtClean="0"/>
              <a:pPr/>
              <a:t>9</a:t>
            </a:fld>
            <a:endParaRPr lang="ja-JP" altLang="en-US"/>
          </a:p>
        </p:txBody>
      </p:sp>
      <p:sp>
        <p:nvSpPr>
          <p:cNvPr id="6" name="タイトル 5">
            <a:extLst>
              <a:ext uri="{FF2B5EF4-FFF2-40B4-BE49-F238E27FC236}">
                <a16:creationId xmlns:a16="http://schemas.microsoft.com/office/drawing/2014/main" id="{7D4F1334-02E2-599D-8281-44693BEF78F8}"/>
              </a:ext>
            </a:extLst>
          </p:cNvPr>
          <p:cNvSpPr>
            <a:spLocks noGrp="1"/>
          </p:cNvSpPr>
          <p:nvPr>
            <p:ph type="title"/>
          </p:nvPr>
        </p:nvSpPr>
        <p:spPr/>
        <p:txBody>
          <a:bodyPr/>
          <a:lstStyle/>
          <a:p>
            <a:r>
              <a:rPr kumimoji="1" lang="en-US" altLang="ja-JP" dirty="0"/>
              <a:t>Contents of the PoC </a:t>
            </a:r>
            <a:r>
              <a:rPr kumimoji="1" lang="ja-JP" altLang="en-US" dirty="0"/>
              <a:t>②</a:t>
            </a:r>
            <a:r>
              <a:rPr kumimoji="1" lang="en-US" altLang="ja-JP" dirty="0"/>
              <a:t> (Outline 2/2)</a:t>
            </a:r>
            <a:endParaRPr kumimoji="1" lang="ja-JP" altLang="en-US" dirty="0"/>
          </a:p>
        </p:txBody>
      </p:sp>
      <p:graphicFrame>
        <p:nvGraphicFramePr>
          <p:cNvPr id="2" name="表 4">
            <a:extLst>
              <a:ext uri="{FF2B5EF4-FFF2-40B4-BE49-F238E27FC236}">
                <a16:creationId xmlns:a16="http://schemas.microsoft.com/office/drawing/2014/main" id="{D9737C3F-C7EA-8FB8-6B0A-F32B9A312E3A}"/>
              </a:ext>
            </a:extLst>
          </p:cNvPr>
          <p:cNvGraphicFramePr>
            <a:graphicFrameLocks noGrp="1"/>
          </p:cNvGraphicFramePr>
          <p:nvPr>
            <p:extLst>
              <p:ext uri="{D42A27DB-BD31-4B8C-83A1-F6EECF244321}">
                <p14:modId xmlns:p14="http://schemas.microsoft.com/office/powerpoint/2010/main" val="3537719368"/>
              </p:ext>
            </p:extLst>
          </p:nvPr>
        </p:nvGraphicFramePr>
        <p:xfrm>
          <a:off x="417000" y="1476000"/>
          <a:ext cx="9072000" cy="5112000"/>
        </p:xfrm>
        <a:graphic>
          <a:graphicData uri="http://schemas.openxmlformats.org/drawingml/2006/table">
            <a:tbl>
              <a:tblPr>
                <a:tableStyleId>{5C22544A-7EE6-4342-B048-85BDC9FD1C3A}</a:tableStyleId>
              </a:tblPr>
              <a:tblGrid>
                <a:gridCol w="1805090">
                  <a:extLst>
                    <a:ext uri="{9D8B030D-6E8A-4147-A177-3AD203B41FA5}">
                      <a16:colId xmlns:a16="http://schemas.microsoft.com/office/drawing/2014/main" val="993115417"/>
                    </a:ext>
                  </a:extLst>
                </a:gridCol>
                <a:gridCol w="7266910">
                  <a:extLst>
                    <a:ext uri="{9D8B030D-6E8A-4147-A177-3AD203B41FA5}">
                      <a16:colId xmlns:a16="http://schemas.microsoft.com/office/drawing/2014/main" val="2234955696"/>
                    </a:ext>
                  </a:extLst>
                </a:gridCol>
              </a:tblGrid>
              <a:tr h="1704000">
                <a:tc>
                  <a:txBody>
                    <a:bodyPr/>
                    <a:lstStyle/>
                    <a:p>
                      <a:r>
                        <a:rPr kumimoji="1" lang="en-US" altLang="ja-JP" sz="1200" dirty="0">
                          <a:latin typeface="+mn-lt"/>
                        </a:rPr>
                        <a:t>Resources to be Provided by Overseas Cities for the PoC</a:t>
                      </a:r>
                      <a:endParaRPr kumimoji="1" lang="ja-JP" altLang="en-US" sz="1200" dirty="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200">
                          <a:latin typeface="+mn-lt"/>
                        </a:rPr>
                        <a:t>Example: In the execution of the PoC, we would like XX to provide us with XX resources. XX is a resource that is needed to do XX.</a:t>
                      </a:r>
                      <a:endParaRPr kumimoji="1" lang="ja-JP" altLang="en-US" sz="1200" dirty="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53258725"/>
                  </a:ext>
                </a:extLst>
              </a:tr>
              <a:tr h="1704000">
                <a:tc>
                  <a:txBody>
                    <a:bodyPr/>
                    <a:lstStyle/>
                    <a:p>
                      <a:r>
                        <a:rPr kumimoji="1" lang="en-US" altLang="ja-JP" sz="1200" dirty="0">
                          <a:latin typeface="+mn-lt"/>
                        </a:rPr>
                        <a:t>Risks Related to the PoC</a:t>
                      </a:r>
                      <a:endParaRPr kumimoji="1" lang="ja-JP" altLang="en-US" sz="1200" dirty="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200">
                          <a:latin typeface="+mn-lt"/>
                        </a:rPr>
                        <a:t>Example: In the execution of this PoC, the risk is XX. We will take XX countermeasures against risks.</a:t>
                      </a:r>
                      <a:endParaRPr kumimoji="1" lang="en-US" altLang="ja-JP" sz="1200" dirty="0">
                        <a:latin typeface="+mn-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09636156"/>
                  </a:ext>
                </a:extLst>
              </a:tr>
              <a:tr h="1704000">
                <a:tc>
                  <a:txBody>
                    <a:bodyPr/>
                    <a:lstStyle/>
                    <a:p>
                      <a:pPr marL="133350" indent="-133350" algn="just">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Ways to Ensure Safety </a:t>
                      </a:r>
                    </a:p>
                    <a:p>
                      <a:pPr marL="133350" indent="-133350" algn="just">
                        <a:lnSpc>
                          <a:spcPts val="1800"/>
                        </a:lnSpc>
                        <a:spcAft>
                          <a:spcPts val="0"/>
                        </a:spcAft>
                      </a:pPr>
                      <a:r>
                        <a:rPr kumimoji="1" lang="en-US" altLang="ja-JP" sz="1200" b="0" kern="1200" dirty="0">
                          <a:solidFill>
                            <a:schemeClr val="tx1"/>
                          </a:solidFill>
                          <a:effectLst/>
                          <a:latin typeface="+mn-lt"/>
                          <a:ea typeface="+mj-ea"/>
                          <a:cs typeface="Calibri Light" panose="020F0302020204030204" pitchFamily="34" charset="0"/>
                        </a:rPr>
                        <a:t>in the Proof of Concept</a:t>
                      </a: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200" dirty="0">
                          <a:latin typeface="+mn-lt"/>
                        </a:rPr>
                        <a:t>Example: In the PoC, we will ensure the safety of XX by performing XX.</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1529610"/>
                  </a:ext>
                </a:extLst>
              </a:tr>
            </a:tbl>
          </a:graphicData>
        </a:graphic>
      </p:graphicFrame>
      <p:sp>
        <p:nvSpPr>
          <p:cNvPr id="5" name="正方形/長方形 4">
            <a:extLst>
              <a:ext uri="{FF2B5EF4-FFF2-40B4-BE49-F238E27FC236}">
                <a16:creationId xmlns:a16="http://schemas.microsoft.com/office/drawing/2014/main" id="{E3A7139A-7F36-FDD4-234F-078AC2DD46DC}"/>
              </a:ext>
            </a:extLst>
          </p:cNvPr>
          <p:cNvSpPr/>
          <p:nvPr/>
        </p:nvSpPr>
        <p:spPr bwMode="gray">
          <a:xfrm>
            <a:off x="415925" y="1016000"/>
            <a:ext cx="9072000" cy="459999"/>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en-US" altLang="ja-JP" sz="1400" b="1" dirty="0">
                <a:solidFill>
                  <a:srgbClr val="FF0000"/>
                </a:solidFill>
                <a:latin typeface="+mn-lt"/>
                <a:cs typeface="+mn-cs"/>
              </a:rPr>
              <a:t>D</a:t>
            </a:r>
            <a:r>
              <a:rPr kumimoji="1" lang="en-US" altLang="ja-JP" sz="1400" b="1" i="0" u="none" strike="noStrike" kern="1200" cap="none" spc="0" normalizeH="0" baseline="0" noProof="0" dirty="0">
                <a:ln>
                  <a:noFill/>
                </a:ln>
                <a:solidFill>
                  <a:srgbClr val="FF0000"/>
                </a:solidFill>
                <a:effectLst/>
                <a:uLnTx/>
                <a:uFillTx/>
                <a:latin typeface="+mn-lt"/>
                <a:ea typeface="+mn-ea"/>
                <a:cs typeface="+mn-cs"/>
              </a:rPr>
              <a:t>escribe the applicant's plans for the following items regarding the details of the PoC.</a:t>
            </a:r>
            <a:endParaRPr kumimoji="1" lang="ja-JP" altLang="en-US" sz="1400" b="1" i="0" u="none" strike="noStrike" kern="1200" cap="none" spc="0" normalizeH="0" baseline="0" noProof="0" dirty="0">
              <a:ln>
                <a:noFill/>
              </a:ln>
              <a:solidFill>
                <a:srgbClr val="FF0000"/>
              </a:solidFill>
              <a:effectLst/>
              <a:uLnTx/>
              <a:uFillTx/>
              <a:latin typeface="+mn-lt"/>
              <a:ea typeface="+mn-ea"/>
              <a:cs typeface="+mn-cs"/>
            </a:endParaRPr>
          </a:p>
        </p:txBody>
      </p:sp>
    </p:spTree>
    <p:extLst>
      <p:ext uri="{BB962C8B-B14F-4D97-AF65-F5344CB8AC3E}">
        <p14:creationId xmlns:p14="http://schemas.microsoft.com/office/powerpoint/2010/main" val="30294125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35e8e40f-b990-41de-a0fc-543397efce71"/>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401">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eloitte Font2024">
      <a:majorFont>
        <a:latin typeface="Calibri"/>
        <a:ea typeface="Yu Gothic UI"/>
        <a:cs typeface=""/>
      </a:majorFont>
      <a:minorFont>
        <a:latin typeface="Calibri"/>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2EDBF493-BCFD-4812-A849-0DAF123BBA0E}" vid="{8B02D26D-CD54-4DF1-A9EA-52088E75C19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a60d57e-af5b-4752-ac57-3e4f28ca11dc}" enabled="1" method="Standard" siteId="{36da45f1-dd2c-4d1f-af13-5abe46b99921}" contentBits="0" removed="0"/>
</clbl:labelList>
</file>

<file path=docProps/app.xml><?xml version="1.0" encoding="utf-8"?>
<Properties xmlns="http://schemas.openxmlformats.org/officeDocument/2006/extended-properties" xmlns:vt="http://schemas.openxmlformats.org/officeDocument/2006/docPropsVTypes">
  <Template>令和６年度キングサーモンプロジェクト（海外都市課題解決コース）にかかるプロモーター業務委託_技術提案書v0.0</Template>
  <TotalTime>0</TotalTime>
  <Words>2456</Words>
  <Application>Microsoft Office PowerPoint</Application>
  <PresentationFormat>A4 210 x 297 mm</PresentationFormat>
  <Paragraphs>328</Paragraphs>
  <Slides>16</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16</vt:i4>
      </vt:variant>
    </vt:vector>
  </HeadingPairs>
  <TitlesOfParts>
    <vt:vector size="24" baseType="lpstr">
      <vt:lpstr>Yu Gothic UI</vt:lpstr>
      <vt:lpstr>Arial</vt:lpstr>
      <vt:lpstr>Calibri</vt:lpstr>
      <vt:lpstr>Calibri Light</vt:lpstr>
      <vt:lpstr>Verdana</vt:lpstr>
      <vt:lpstr>Wingdings</vt:lpstr>
      <vt:lpstr>DT Template_A4_J_202401</vt:lpstr>
      <vt:lpstr>think-cell スライド</vt:lpstr>
      <vt:lpstr>Application Form for King Salmon Project “Joint Project with Startups and Overseas Cities</vt:lpstr>
      <vt:lpstr>Examples of evaluation perspectives and relevant description items for the joint project Each overseas city evaluates application forms based on the following evaluation perspective examples and its own criteria. Refer to the following while filling out the application form. </vt:lpstr>
      <vt:lpstr>Applicant’s Contact Information</vt:lpstr>
      <vt:lpstr>Corporate Information</vt:lpstr>
      <vt:lpstr>Corporate mission (Mission of the company, background of the startup, and purpose of the application)</vt:lpstr>
      <vt:lpstr>Description of products and services to be applied in the PoC</vt:lpstr>
      <vt:lpstr>Competitive Advantages of the products and services applied in the PoC</vt:lpstr>
      <vt:lpstr>Contents of the PoC ① (Outline 1/2)</vt:lpstr>
      <vt:lpstr>Contents of the PoC ② (Outline 2/2)</vt:lpstr>
      <vt:lpstr>Contents of the PoC ③ (The results and effects you would like to obtain through PoC, and how to verify them)</vt:lpstr>
      <vt:lpstr>Contents of the PoC ④（Schedule）</vt:lpstr>
      <vt:lpstr>Contents of the PoC ⑤（Costs）</vt:lpstr>
      <vt:lpstr>Contents of the PoC ⑥（teams and Members）</vt:lpstr>
      <vt:lpstr>Past Overseas Activities</vt:lpstr>
      <vt:lpstr>Business development plans and growth strategies in overseas cities ① （About the Market）</vt:lpstr>
      <vt:lpstr>Plan for business development and growth strategy in overseas cities ② （Expansion after the proof of concept）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2025-05-01T02:08:28Z</dcterms:created>
  <dcterms:modified xsi:type="dcterms:W3CDTF">2025-05-01T02:08:40Z</dcterms:modified>
  <cp:category/>
  <cp:contentStatus/>
</cp:coreProperties>
</file>