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9"/>
  </p:notesMasterIdLst>
  <p:handoutMasterIdLst>
    <p:handoutMasterId r:id="rId20"/>
  </p:handoutMasterIdLst>
  <p:sldIdLst>
    <p:sldId id="280" r:id="rId5"/>
    <p:sldId id="278" r:id="rId6"/>
    <p:sldId id="303" r:id="rId7"/>
    <p:sldId id="287" r:id="rId8"/>
    <p:sldId id="311" r:id="rId9"/>
    <p:sldId id="306" r:id="rId10"/>
    <p:sldId id="288" r:id="rId11"/>
    <p:sldId id="299" r:id="rId12"/>
    <p:sldId id="304" r:id="rId13"/>
    <p:sldId id="310" r:id="rId14"/>
    <p:sldId id="286" r:id="rId15"/>
    <p:sldId id="307" r:id="rId16"/>
    <p:sldId id="309" r:id="rId17"/>
    <p:sldId id="308" r:id="rId18"/>
  </p:sldIdLst>
  <p:sldSz cx="9906000" cy="6858000" type="A4"/>
  <p:notesSz cx="9866313" cy="6735763"/>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hinnosuke Takabayashi / Bornrex" initials="ST/B" lastIdx="2" clrIdx="6">
    <p:extLst>
      <p:ext uri="{19B8F6BF-5375-455C-9EA6-DF929625EA0E}">
        <p15:presenceInfo xmlns:p15="http://schemas.microsoft.com/office/powerpoint/2012/main" userId="S::s.takabayashi@bornrex.com::1dd8ce06-7c1f-404d-868f-60ab965ca4a4" providerId="AD"/>
      </p:ext>
    </p:extLst>
  </p:cmAuthor>
  <p:cmAuthor id="1" name="Shota Sugahara (須賀原 将太)" initials="SS(将" lastIdx="0" clrIdx="0">
    <p:extLst>
      <p:ext uri="{19B8F6BF-5375-455C-9EA6-DF929625EA0E}">
        <p15:presenceInfo xmlns:p15="http://schemas.microsoft.com/office/powerpoint/2012/main" userId="S-1-5-21-13193587-1794592164-1404200075-59336" providerId="AD"/>
      </p:ext>
    </p:extLst>
  </p:cmAuthor>
  <p:cmAuthor id="2" name="東京都&#10;" initials="T" lastIdx="36" clrIdx="1">
    <p:extLst>
      <p:ext uri="{19B8F6BF-5375-455C-9EA6-DF929625EA0E}">
        <p15:presenceInfo xmlns:p15="http://schemas.microsoft.com/office/powerpoint/2012/main" userId="東京都&#10;" providerId="None"/>
      </p:ext>
    </p:extLst>
  </p:cmAuthor>
  <p:cmAuthor id="3" name="Takeshi Shigeoka /Bornrex" initials="T/" lastIdx="15" clrIdx="2">
    <p:extLst>
      <p:ext uri="{19B8F6BF-5375-455C-9EA6-DF929625EA0E}">
        <p15:presenceInfo xmlns:p15="http://schemas.microsoft.com/office/powerpoint/2012/main" userId="S::t.shigeoka@bornrex.com::88721606-3472-4e08-90d5-d3b8c49c5fde" providerId="AD"/>
      </p:ext>
    </p:extLst>
  </p:cmAuthor>
  <p:cmAuthor id="4" name="Takeshi Shigeoka /Bornrex" initials="TS/" lastIdx="3" clrIdx="3">
    <p:extLst>
      <p:ext uri="{19B8F6BF-5375-455C-9EA6-DF929625EA0E}">
        <p15:presenceInfo xmlns:p15="http://schemas.microsoft.com/office/powerpoint/2012/main" userId="88721606-3472-4e08-90d5-d3b8c49c5fde" providerId="Windows Live"/>
      </p:ext>
    </p:extLst>
  </p:cmAuthor>
  <p:cmAuthor id="5" name="東京都" initials="T" lastIdx="16" clrIdx="4">
    <p:extLst>
      <p:ext uri="{19B8F6BF-5375-455C-9EA6-DF929625EA0E}">
        <p15:presenceInfo xmlns:p15="http://schemas.microsoft.com/office/powerpoint/2012/main" userId="東京都" providerId="None"/>
      </p:ext>
    </p:extLst>
  </p:cmAuthor>
  <p:cmAuthor id="6" name="Yuji Matsumoto / Bornrex" initials="YM/B" lastIdx="2" clrIdx="5">
    <p:extLst>
      <p:ext uri="{19B8F6BF-5375-455C-9EA6-DF929625EA0E}">
        <p15:presenceInfo xmlns:p15="http://schemas.microsoft.com/office/powerpoint/2012/main" userId="S::y.matsumoto@bornrex.com::b3ae28a9-bbc8-481a-8499-7109081d5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4472C4"/>
    <a:srgbClr val="FF99CC"/>
    <a:srgbClr val="FFFFEB"/>
    <a:srgbClr val="FFCCFF"/>
    <a:srgbClr val="FF66CC"/>
    <a:srgbClr val="FF6600"/>
    <a:srgbClr val="CC00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3" d="100"/>
          <a:sy n="123" d="100"/>
        </p:scale>
        <p:origin x="456" y="108"/>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6255" cy="33814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7733" y="0"/>
            <a:ext cx="4276254" cy="338143"/>
          </a:xfrm>
          <a:prstGeom prst="rect">
            <a:avLst/>
          </a:prstGeom>
        </p:spPr>
        <p:txBody>
          <a:bodyPr vert="horz" lIns="91440" tIns="45720" rIns="91440" bIns="45720" rtlCol="0"/>
          <a:lstStyle>
            <a:lvl1pPr algn="r">
              <a:defRPr sz="1200"/>
            </a:lvl1pPr>
          </a:lstStyle>
          <a:p>
            <a:fld id="{497216AB-7B36-4BE4-A820-9DD6C45ECDAD}" type="datetimeFigureOut">
              <a:rPr kumimoji="1" lang="ja-JP" altLang="en-US" smtClean="0"/>
              <a:t>2024/6/28</a:t>
            </a:fld>
            <a:endParaRPr kumimoji="1" lang="ja-JP" altLang="en-US"/>
          </a:p>
        </p:txBody>
      </p:sp>
      <p:sp>
        <p:nvSpPr>
          <p:cNvPr id="4" name="フッター プレースホルダー 3"/>
          <p:cNvSpPr>
            <a:spLocks noGrp="1"/>
          </p:cNvSpPr>
          <p:nvPr>
            <p:ph type="ftr" sz="quarter" idx="2"/>
          </p:nvPr>
        </p:nvSpPr>
        <p:spPr>
          <a:xfrm>
            <a:off x="1" y="6397620"/>
            <a:ext cx="4276255" cy="33814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7733" y="6397620"/>
            <a:ext cx="4276254" cy="338143"/>
          </a:xfrm>
          <a:prstGeom prst="rect">
            <a:avLst/>
          </a:prstGeom>
        </p:spPr>
        <p:txBody>
          <a:bodyPr vert="horz" lIns="91440" tIns="45720" rIns="91440" bIns="45720" rtlCol="0" anchor="b"/>
          <a:lstStyle>
            <a:lvl1pPr algn="r">
              <a:defRPr sz="1200"/>
            </a:lvl1pPr>
          </a:lstStyle>
          <a:p>
            <a:fld id="{8970FEA1-144C-444B-9162-DEE303E8D5C0}" type="slidenum">
              <a:rPr kumimoji="1" lang="ja-JP" altLang="en-US" smtClean="0"/>
              <a:t>‹#›</a:t>
            </a:fld>
            <a:endParaRPr kumimoji="1" lang="ja-JP" altLang="en-US"/>
          </a:p>
        </p:txBody>
      </p:sp>
    </p:spTree>
    <p:extLst>
      <p:ext uri="{BB962C8B-B14F-4D97-AF65-F5344CB8AC3E}">
        <p14:creationId xmlns:p14="http://schemas.microsoft.com/office/powerpoint/2010/main" val="36538561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2" y="0"/>
            <a:ext cx="4275403" cy="337958"/>
          </a:xfrm>
          <a:prstGeom prst="rect">
            <a:avLst/>
          </a:prstGeom>
        </p:spPr>
        <p:txBody>
          <a:bodyPr vert="horz" lIns="91440" tIns="45720" rIns="91440" bIns="45720"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5588627" y="0"/>
            <a:ext cx="4275403" cy="337958"/>
          </a:xfrm>
          <a:prstGeom prst="rect">
            <a:avLst/>
          </a:prstGeom>
        </p:spPr>
        <p:txBody>
          <a:bodyPr vert="horz" lIns="91440" tIns="45720" rIns="91440" bIns="45720"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2024/6/28</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3290888" y="841375"/>
            <a:ext cx="3284537" cy="22733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2" y="6397807"/>
            <a:ext cx="4275403" cy="337957"/>
          </a:xfrm>
          <a:prstGeom prst="rect">
            <a:avLst/>
          </a:prstGeom>
        </p:spPr>
        <p:txBody>
          <a:bodyPr vert="horz" lIns="91440" tIns="45720" rIns="91440" bIns="45720"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5588627" y="6397807"/>
            <a:ext cx="4275403" cy="337957"/>
          </a:xfrm>
          <a:prstGeom prst="rect">
            <a:avLst/>
          </a:prstGeom>
        </p:spPr>
        <p:txBody>
          <a:bodyPr vert="horz" lIns="91440" tIns="45720" rIns="91440" bIns="45720"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a:t>
            </a:fld>
            <a:endParaRPr lang="ja-JP" altLang="en-US"/>
          </a:p>
        </p:txBody>
      </p:sp>
    </p:spTree>
    <p:extLst>
      <p:ext uri="{BB962C8B-B14F-4D97-AF65-F5344CB8AC3E}">
        <p14:creationId xmlns:p14="http://schemas.microsoft.com/office/powerpoint/2010/main" val="3264728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19BD7937-2FF2-4C4F-866B-77B1744C3900}" type="datetime1">
              <a:rPr lang="ja-JP" altLang="en-US"/>
              <a:pPr>
                <a:defRPr/>
              </a:pPr>
              <a:t>2024/6/28</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E3358727-5FCC-4C06-A04E-941807B86DDA}" type="datetime1">
              <a:rPr lang="ja-JP" altLang="en-US"/>
              <a:pPr>
                <a:defRPr/>
              </a:pPr>
              <a:t>2024/6/28</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CA490683-A305-4639-ADCA-94F359F7C9A1}" type="datetime1">
              <a:rPr lang="ja-JP" altLang="en-US"/>
              <a:pPr>
                <a:defRPr/>
              </a:pPr>
              <a:t>2024/6/28</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543925" cy="562062"/>
          </a:xfrm>
        </p:spPr>
        <p:txBody>
          <a:bodyPr>
            <a:noAutofit/>
          </a:bodyPr>
          <a:lstStyle>
            <a:lvl1pPr>
              <a:defRPr sz="320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C23EDA41-B5CB-482A-A194-AF2742370281}"/>
              </a:ext>
            </a:extLst>
          </p:cNvPr>
          <p:cNvSpPr>
            <a:spLocks noGrp="1"/>
          </p:cNvSpPr>
          <p:nvPr>
            <p:ph type="dt" sz="half" idx="10"/>
          </p:nvPr>
        </p:nvSpPr>
        <p:spPr/>
        <p:txBody>
          <a:bodyPr/>
          <a:lstStyle>
            <a:lvl1pPr>
              <a:defRPr/>
            </a:lvl1pPr>
          </a:lstStyle>
          <a:p>
            <a:pPr>
              <a:defRPr/>
            </a:pPr>
            <a:fld id="{B7872217-5FA7-4A06-8BD3-7EC2450C5993}" type="datetime1">
              <a:rPr lang="ja-JP" altLang="en-US"/>
              <a:pPr>
                <a:defRPr/>
              </a:pPr>
              <a:t>2024/6/28</a:t>
            </a:fld>
            <a:endParaRPr lang="ja-JP" altLang="en-US"/>
          </a:p>
        </p:txBody>
      </p:sp>
      <p:sp>
        <p:nvSpPr>
          <p:cNvPr id="6" name="Footer Placeholder 4">
            <a:extLst>
              <a:ext uri="{FF2B5EF4-FFF2-40B4-BE49-F238E27FC236}">
                <a16:creationId xmlns:a16="http://schemas.microsoft.com/office/drawing/2014/main" id="{2F3F79DE-75D8-4920-AC4F-12CAF75788B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p:txBody>
          <a:bodyPr/>
          <a:lstStyle>
            <a:lvl1pPr>
              <a:defRPr>
                <a:solidFill>
                  <a:schemeClr val="tx1"/>
                </a:solidFill>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C02066EC-4347-46D5-AF72-CB367F83232E}" type="datetime1">
              <a:rPr lang="ja-JP" altLang="en-US"/>
              <a:pPr>
                <a:defRPr/>
              </a:pPr>
              <a:t>2024/6/28</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131A9054-F755-498E-80BD-A58C4BAFAE34}" type="datetime1">
              <a:rPr lang="ja-JP" altLang="en-US"/>
              <a:pPr>
                <a:defRPr/>
              </a:pPr>
              <a:t>2024/6/28</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6BC757F1-30FA-4EFA-9B76-C81A64405475}" type="datetime1">
              <a:rPr lang="ja-JP" altLang="en-US"/>
              <a:pPr>
                <a:defRPr/>
              </a:pPr>
              <a:t>2024/6/28</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B00A05E3-2CED-4875-8727-C14B4E5B897E}" type="datetime1">
              <a:rPr lang="ja-JP" altLang="en-US"/>
              <a:pPr>
                <a:defRPr/>
              </a:pPr>
              <a:t>2024/6/28</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429B164F-235C-4C65-A467-518508F184ED}" type="datetime1">
              <a:rPr lang="ja-JP" altLang="en-US"/>
              <a:pPr>
                <a:defRPr/>
              </a:pPr>
              <a:t>2024/6/28</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3A3AF06C-4602-43C4-81E8-670DAE424E36}" type="datetime1">
              <a:rPr lang="ja-JP" altLang="en-US"/>
              <a:pPr>
                <a:defRPr/>
              </a:pPr>
              <a:t>2024/6/28</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74262963-AF4F-4DB8-A281-FF8C5ECD0671}" type="datetime1">
              <a:rPr lang="ja-JP" altLang="en-US"/>
              <a:pPr>
                <a:defRPr/>
              </a:pPr>
              <a:t>2024/6/28</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ABF1D2A-EEB0-466C-A269-D0D239E2F9E4}" type="datetime1">
              <a:rPr lang="ja-JP" altLang="en-US"/>
              <a:pPr>
                <a:defRPr/>
              </a:pPr>
              <a:t>2024/6/28</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4D85B0B-111C-41BD-AD38-C444BFF5C3FE}"/>
              </a:ext>
            </a:extLst>
          </p:cNvPr>
          <p:cNvSpPr>
            <a:spLocks noChangeArrowheads="1"/>
          </p:cNvSpPr>
          <p:nvPr/>
        </p:nvSpPr>
        <p:spPr bwMode="auto">
          <a:xfrm>
            <a:off x="0" y="33979"/>
            <a:ext cx="9906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latinLnBrk="1" hangingPunct="1"/>
            <a:r>
              <a:rPr kumimoji="1" lang="ja-JP" altLang="en-US" sz="3200" b="1" dirty="0">
                <a:latin typeface="Meiryo UI" panose="020B0604030504040204" pitchFamily="34" charset="-128"/>
                <a:ea typeface="Meiryo UI" panose="020B0604030504040204" pitchFamily="34" charset="-128"/>
                <a:cs typeface="+mj-cs"/>
              </a:rPr>
              <a:t>キングサーモンプロジェクト</a:t>
            </a:r>
            <a:endParaRPr kumimoji="1" lang="en-US" altLang="ja-JP" sz="3200" b="1" dirty="0">
              <a:latin typeface="Meiryo UI" panose="020B0604030504040204" pitchFamily="34" charset="-128"/>
              <a:ea typeface="Meiryo UI" panose="020B0604030504040204" pitchFamily="34" charset="-128"/>
              <a:cs typeface="+mj-cs"/>
            </a:endParaRPr>
          </a:p>
          <a:p>
            <a:pPr algn="ctr" eaLnBrk="1" latinLnBrk="1" hangingPunct="1"/>
            <a:r>
              <a:rPr kumimoji="1" lang="ja-JP" altLang="en-US" sz="3200" b="1" dirty="0">
                <a:latin typeface="Meiryo UI" panose="020B0604030504040204" pitchFamily="34" charset="-128"/>
                <a:ea typeface="Meiryo UI" panose="020B0604030504040204" pitchFamily="34" charset="-128"/>
                <a:cs typeface="+mj-cs"/>
              </a:rPr>
              <a:t>応募申請書</a:t>
            </a:r>
            <a:endParaRPr kumimoji="1" lang="en-US" altLang="ja-JP" sz="3200" b="1" dirty="0">
              <a:latin typeface="Meiryo UI" panose="020B0604030504040204" pitchFamily="34" charset="-128"/>
              <a:ea typeface="Meiryo UI" panose="020B0604030504040204" pitchFamily="34" charset="-128"/>
              <a:cs typeface="+mj-cs"/>
            </a:endParaRPr>
          </a:p>
        </p:txBody>
      </p:sp>
      <p:graphicFrame>
        <p:nvGraphicFramePr>
          <p:cNvPr id="8" name="表 7">
            <a:extLst>
              <a:ext uri="{FF2B5EF4-FFF2-40B4-BE49-F238E27FC236}">
                <a16:creationId xmlns:a16="http://schemas.microsoft.com/office/drawing/2014/main" id="{2A3097CE-80EB-4ACD-BD3E-B84D2681F9A3}"/>
              </a:ext>
            </a:extLst>
          </p:cNvPr>
          <p:cNvGraphicFramePr>
            <a:graphicFrameLocks noGrp="1"/>
          </p:cNvGraphicFramePr>
          <p:nvPr>
            <p:extLst>
              <p:ext uri="{D42A27DB-BD31-4B8C-83A1-F6EECF244321}">
                <p14:modId xmlns:p14="http://schemas.microsoft.com/office/powerpoint/2010/main" val="4263931339"/>
              </p:ext>
            </p:extLst>
          </p:nvPr>
        </p:nvGraphicFramePr>
        <p:xfrm>
          <a:off x="763571" y="4277702"/>
          <a:ext cx="8239025" cy="2376592"/>
        </p:xfrm>
        <a:graphic>
          <a:graphicData uri="http://schemas.openxmlformats.org/drawingml/2006/table">
            <a:tbl>
              <a:tblPr firstRow="1" firstCol="1" bandRow="1">
                <a:tableStyleId>{5C22544A-7EE6-4342-B048-85BDC9FD1C3A}</a:tableStyleId>
              </a:tblPr>
              <a:tblGrid>
                <a:gridCol w="297883">
                  <a:extLst>
                    <a:ext uri="{9D8B030D-6E8A-4147-A177-3AD203B41FA5}">
                      <a16:colId xmlns:a16="http://schemas.microsoft.com/office/drawing/2014/main" val="3915567555"/>
                    </a:ext>
                  </a:extLst>
                </a:gridCol>
                <a:gridCol w="1682795">
                  <a:extLst>
                    <a:ext uri="{9D8B030D-6E8A-4147-A177-3AD203B41FA5}">
                      <a16:colId xmlns:a16="http://schemas.microsoft.com/office/drawing/2014/main" val="867372507"/>
                    </a:ext>
                  </a:extLst>
                </a:gridCol>
                <a:gridCol w="6258347">
                  <a:extLst>
                    <a:ext uri="{9D8B030D-6E8A-4147-A177-3AD203B41FA5}">
                      <a16:colId xmlns:a16="http://schemas.microsoft.com/office/drawing/2014/main" val="3934024063"/>
                    </a:ext>
                  </a:extLst>
                </a:gridCol>
              </a:tblGrid>
              <a:tr h="297074">
                <a:tc gridSpan="2">
                  <a:txBody>
                    <a:bodyPr/>
                    <a:lstStyle/>
                    <a:p>
                      <a:pPr marL="133350" indent="-133350" algn="just">
                        <a:lnSpc>
                          <a:spcPts val="1800"/>
                        </a:lnSpc>
                        <a:spcAft>
                          <a:spcPts val="0"/>
                        </a:spcAft>
                      </a:pPr>
                      <a:r>
                        <a:rPr lang="ja-JP" altLang="en-US" sz="1200" b="0" dirty="0">
                          <a:solidFill>
                            <a:schemeClr val="tx1"/>
                          </a:solidFill>
                          <a:effectLst/>
                          <a:latin typeface="Meiryo UI" panose="020B0604030504040204" pitchFamily="34" charset="-128"/>
                          <a:ea typeface="Meiryo UI" panose="020B0604030504040204" pitchFamily="34" charset="-128"/>
                        </a:rPr>
                        <a:t>社名</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297074">
                <a:tc gridSpan="2">
                  <a:txBody>
                    <a:bodyPr/>
                    <a:lstStyle/>
                    <a:p>
                      <a:pPr marL="133350" indent="-133350" algn="l">
                        <a:lnSpc>
                          <a:spcPts val="1800"/>
                        </a:lnSpc>
                        <a:spcAft>
                          <a:spcPts val="0"/>
                        </a:spcAft>
                      </a:pP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代表者・役職及び氏名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297074">
                <a:tc rowSpan="6">
                  <a:txBody>
                    <a:bodyPr/>
                    <a:lstStyle/>
                    <a:p>
                      <a:pPr marL="133350" indent="-133350" algn="ctr" defTabSz="914400" rtl="0" eaLnBrk="1" latinLnBrk="0" hangingPunct="1">
                        <a:lnSpc>
                          <a:spcPts val="1000"/>
                        </a:lnSpc>
                        <a:spcAft>
                          <a:spcPts val="0"/>
                        </a:spcAft>
                      </a:pPr>
                      <a:r>
                        <a:rPr kumimoji="1" lang="ja-JP" altLang="en-US" sz="1200" b="0" kern="1200">
                          <a:solidFill>
                            <a:schemeClr val="tx1"/>
                          </a:solidFill>
                          <a:effectLst/>
                          <a:latin typeface="Meiryo UI" panose="020B0604030504040204" pitchFamily="34" charset="-128"/>
                          <a:ea typeface="Meiryo UI" panose="020B0604030504040204" pitchFamily="34" charset="-128"/>
                          <a:cs typeface="+mn-cs"/>
                        </a:rPr>
                        <a:t>連　絡　先</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a:solidFill>
                            <a:schemeClr val="tx1"/>
                          </a:solidFill>
                          <a:effectLst/>
                          <a:latin typeface="Meiryo UI" panose="020B0604030504040204" pitchFamily="34" charset="-128"/>
                          <a:ea typeface="Meiryo UI" panose="020B0604030504040204" pitchFamily="34" charset="-128"/>
                          <a:cs typeface="+mn-cs"/>
                        </a:rPr>
                        <a:t>部署名</a:t>
                      </a:r>
                      <a:endParaRPr kumimoji="1" lang="en-US" altLang="ja-JP" sz="1200" b="0" kern="1200">
                        <a:solidFill>
                          <a:schemeClr val="tx1"/>
                        </a:solidFill>
                        <a:effectLst/>
                        <a:latin typeface="Meiryo UI" panose="020B0604030504040204" pitchFamily="34" charset="-128"/>
                        <a:ea typeface="Meiryo UI" panose="020B0604030504040204" pitchFamily="34"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担当者名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住所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電話番号</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en-US" altLang="ja-JP" sz="1200" b="0" kern="1200" dirty="0">
                          <a:solidFill>
                            <a:schemeClr val="tx1"/>
                          </a:solidFill>
                          <a:effectLst/>
                          <a:latin typeface="Meiryo UI" panose="020B0604030504040204" pitchFamily="34" charset="-128"/>
                          <a:ea typeface="Meiryo UI" panose="020B0604030504040204" pitchFamily="34" charset="-128"/>
                          <a:cs typeface="+mn-cs"/>
                        </a:rPr>
                        <a:t>FAX</a:t>
                      </a: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番号</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a:solidFill>
                            <a:schemeClr val="tx1"/>
                          </a:solidFill>
                          <a:effectLst/>
                          <a:latin typeface="Meiryo UI" panose="020B0604030504040204" pitchFamily="34" charset="-128"/>
                          <a:ea typeface="Meiryo UI" panose="020B0604030504040204" pitchFamily="34" charset="-128"/>
                          <a:cs typeface="+mn-cs"/>
                        </a:rPr>
                        <a:t>メールアドレス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
        <p:nvSpPr>
          <p:cNvPr id="2" name="コンテンツ プレースホルダー 2">
            <a:extLst>
              <a:ext uri="{FF2B5EF4-FFF2-40B4-BE49-F238E27FC236}">
                <a16:creationId xmlns:a16="http://schemas.microsoft.com/office/drawing/2014/main" id="{781D69F8-6C47-436F-8AB7-4488D6483BC0}"/>
              </a:ext>
            </a:extLst>
          </p:cNvPr>
          <p:cNvSpPr txBox="1">
            <a:spLocks/>
          </p:cNvSpPr>
          <p:nvPr/>
        </p:nvSpPr>
        <p:spPr bwMode="auto">
          <a:xfrm>
            <a:off x="391665" y="1183628"/>
            <a:ext cx="9386409" cy="1613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lnSpc>
                <a:spcPct val="90000"/>
              </a:lnSpc>
              <a:spcBef>
                <a:spcPts val="1000"/>
              </a:spcBef>
              <a:spcAft>
                <a:spcPct val="0"/>
              </a:spcAft>
              <a:buFont typeface="Arial" panose="020B0604020202020204" pitchFamily="34" charset="0"/>
              <a:buNone/>
              <a:defRPr kumimoji="1" sz="2400" kern="1200">
                <a:solidFill>
                  <a:schemeClr val="tx1"/>
                </a:solidFill>
                <a:latin typeface="+mn-lt"/>
                <a:ea typeface="+mn-ea"/>
                <a:cs typeface="+mn-cs"/>
              </a:defRPr>
            </a:lvl1pPr>
            <a:lvl2pPr marL="457200" indent="0" algn="ctr" rtl="0" fontAlgn="base">
              <a:lnSpc>
                <a:spcPct val="90000"/>
              </a:lnSpc>
              <a:spcBef>
                <a:spcPts val="500"/>
              </a:spcBef>
              <a:spcAft>
                <a:spcPct val="0"/>
              </a:spcAft>
              <a:buFont typeface="Arial" panose="020B0604020202020204" pitchFamily="34" charset="0"/>
              <a:buNone/>
              <a:defRPr kumimoji="1" sz="2000" kern="1200">
                <a:solidFill>
                  <a:schemeClr val="tx1"/>
                </a:solidFill>
                <a:latin typeface="+mn-lt"/>
                <a:ea typeface="+mn-ea"/>
                <a:cs typeface="+mn-cs"/>
              </a:defRPr>
            </a:lvl2pPr>
            <a:lvl3pPr marL="914400" indent="0" algn="ctr" rtl="0" fontAlgn="base">
              <a:lnSpc>
                <a:spcPct val="90000"/>
              </a:lnSpc>
              <a:spcBef>
                <a:spcPts val="500"/>
              </a:spcBef>
              <a:spcAft>
                <a:spcPct val="0"/>
              </a:spcAft>
              <a:buFont typeface="Arial" panose="020B0604020202020204" pitchFamily="34" charset="0"/>
              <a:buNone/>
              <a:defRPr kumimoji="1" sz="1800" kern="1200">
                <a:solidFill>
                  <a:schemeClr val="tx1"/>
                </a:solidFill>
                <a:latin typeface="+mn-lt"/>
                <a:ea typeface="+mn-ea"/>
                <a:cs typeface="+mn-cs"/>
              </a:defRPr>
            </a:lvl3pPr>
            <a:lvl4pPr marL="1371600" indent="0" algn="ctr" rtl="0" fontAlgn="base">
              <a:lnSpc>
                <a:spcPct val="90000"/>
              </a:lnSpc>
              <a:spcBef>
                <a:spcPts val="500"/>
              </a:spcBef>
              <a:spcAft>
                <a:spcPct val="0"/>
              </a:spcAft>
              <a:buFont typeface="Arial" panose="020B0604020202020204" pitchFamily="34" charset="0"/>
              <a:buNone/>
              <a:defRPr kumimoji="1" sz="1600" kern="1200">
                <a:solidFill>
                  <a:schemeClr val="tx1"/>
                </a:solidFill>
                <a:latin typeface="+mn-lt"/>
                <a:ea typeface="+mn-ea"/>
                <a:cs typeface="+mn-cs"/>
              </a:defRPr>
            </a:lvl4pPr>
            <a:lvl5pPr marL="1828800" indent="0" algn="ctr" rtl="0" fontAlgn="base">
              <a:lnSpc>
                <a:spcPct val="90000"/>
              </a:lnSpc>
              <a:spcBef>
                <a:spcPts val="500"/>
              </a:spcBef>
              <a:spcAft>
                <a:spcPct val="0"/>
              </a:spcAft>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100000"/>
              </a:lnSpc>
              <a:spcBef>
                <a:spcPts val="600"/>
              </a:spcBef>
            </a:pPr>
            <a:r>
              <a:rPr lang="ja-JP" altLang="en-US" sz="1600" dirty="0">
                <a:solidFill>
                  <a:srgbClr val="FF0000"/>
                </a:solidFill>
                <a:latin typeface="Meiryo UI"/>
                <a:ea typeface="Meiryo UI"/>
              </a:rPr>
              <a:t>キングサーモンプロジェクトにご応募いただき、誠にありがとうございます。</a:t>
            </a:r>
            <a:endParaRPr lang="en-US" altLang="ja-JP" sz="1600" dirty="0">
              <a:solidFill>
                <a:srgbClr val="FF0000"/>
              </a:solidFill>
              <a:latin typeface="Meiryo UI"/>
              <a:ea typeface="Meiryo UI"/>
            </a:endParaRPr>
          </a:p>
          <a:p>
            <a:pPr algn="l" defTabSz="914400" eaLnBrk="1" hangingPunct="1">
              <a:lnSpc>
                <a:spcPct val="100000"/>
              </a:lnSpc>
              <a:spcBef>
                <a:spcPts val="600"/>
              </a:spcBef>
            </a:pPr>
            <a:r>
              <a:rPr lang="ja-JP" altLang="en-US" sz="1600" dirty="0">
                <a:solidFill>
                  <a:srgbClr val="FF0000"/>
                </a:solidFill>
                <a:latin typeface="Meiryo UI"/>
                <a:ea typeface="Meiryo UI"/>
              </a:rPr>
              <a:t>以下の注意事項をご一読いただき、申請書のご記入をお願いいたします。</a:t>
            </a:r>
            <a:endParaRPr lang="en-US" altLang="ja-JP" sz="1600" dirty="0">
              <a:solidFill>
                <a:srgbClr val="FF0000"/>
              </a:solidFill>
              <a:latin typeface="Meiryo UI"/>
              <a:ea typeface="Meiryo UI"/>
            </a:endParaRPr>
          </a:p>
          <a:p>
            <a:pPr algn="l" defTabSz="914400" eaLnBrk="1" hangingPunct="1">
              <a:lnSpc>
                <a:spcPct val="100000"/>
              </a:lnSpc>
              <a:spcBef>
                <a:spcPts val="600"/>
              </a:spcBef>
            </a:pPr>
            <a:endParaRPr lang="ja-JP" altLang="en-US" sz="1600" dirty="0">
              <a:solidFill>
                <a:srgbClr val="FF0000"/>
              </a:solidFill>
              <a:latin typeface="Meiryo UI"/>
              <a:ea typeface="Meiryo UI"/>
            </a:endParaRPr>
          </a:p>
          <a:p>
            <a:pPr marL="285750" indent="-285750" algn="l" defTabSz="914400" eaLnBrk="1" hangingPunct="1">
              <a:lnSpc>
                <a:spcPct val="100000"/>
              </a:lnSpc>
              <a:spcBef>
                <a:spcPts val="600"/>
              </a:spcBef>
              <a:buFont typeface="Arial" panose="020B0604020202020204" pitchFamily="34" charset="0"/>
              <a:buChar char="•"/>
            </a:pPr>
            <a:r>
              <a:rPr lang="ja-JP" altLang="en-US" sz="1600" dirty="0">
                <a:solidFill>
                  <a:srgbClr val="FF0000"/>
                </a:solidFill>
                <a:latin typeface="Meiryo UI"/>
                <a:ea typeface="Meiryo UI"/>
              </a:rPr>
              <a:t>応募内容等を確認するため、協働促進サポーター・事務局より連絡させていただく場合があります。</a:t>
            </a:r>
          </a:p>
          <a:p>
            <a:pPr marL="285750" indent="-285750" algn="l" defTabSz="914400" eaLnBrk="1" hangingPunct="1">
              <a:lnSpc>
                <a:spcPct val="100000"/>
              </a:lnSpc>
              <a:spcBef>
                <a:spcPts val="600"/>
              </a:spcBef>
              <a:buFont typeface="Arial" panose="020B0604020202020204" pitchFamily="34" charset="0"/>
              <a:buChar char="•"/>
            </a:pPr>
            <a:r>
              <a:rPr lang="ja-JP" altLang="en-US" sz="1600" dirty="0">
                <a:solidFill>
                  <a:srgbClr val="FF0000"/>
                </a:solidFill>
                <a:latin typeface="Meiryo UI"/>
                <a:ea typeface="Meiryo UI"/>
              </a:rPr>
              <a:t>審査に必要な情報を担保するため、追加して情報を提供いただく場合があります。</a:t>
            </a:r>
          </a:p>
          <a:p>
            <a:pPr marL="285750" indent="-285750" algn="l" defTabSz="914400" eaLnBrk="1" hangingPunct="1">
              <a:lnSpc>
                <a:spcPct val="100000"/>
              </a:lnSpc>
              <a:spcBef>
                <a:spcPts val="600"/>
              </a:spcBef>
              <a:buFont typeface="Arial" panose="020B0604020202020204" pitchFamily="34" charset="0"/>
              <a:buChar char="•"/>
            </a:pPr>
            <a:r>
              <a:rPr lang="ja-JP" altLang="en-US" sz="1600" dirty="0">
                <a:solidFill>
                  <a:srgbClr val="FF0000"/>
                </a:solidFill>
                <a:latin typeface="Meiryo UI"/>
                <a:ea typeface="Meiryo UI"/>
              </a:rPr>
              <a:t>提出いただいた応募申請書は当該審査の目的以外には使用いたしません。</a:t>
            </a:r>
            <a:endParaRPr lang="en-US" altLang="ja-JP" sz="1600" dirty="0">
              <a:solidFill>
                <a:srgbClr val="FF0000"/>
              </a:solidFill>
              <a:latin typeface="Meiryo UI"/>
              <a:ea typeface="Meiryo UI"/>
            </a:endParaRPr>
          </a:p>
          <a:p>
            <a:pPr marL="285750" indent="-285750" algn="l" defTabSz="914400" eaLnBrk="1" hangingPunct="1">
              <a:lnSpc>
                <a:spcPct val="100000"/>
              </a:lnSpc>
              <a:spcBef>
                <a:spcPts val="600"/>
              </a:spcBef>
              <a:buFont typeface="Arial" panose="020B0604020202020204" pitchFamily="34" charset="0"/>
              <a:buChar char="•"/>
            </a:pPr>
            <a:r>
              <a:rPr lang="ja-JP" altLang="en-US" sz="1600" dirty="0">
                <a:solidFill>
                  <a:srgbClr val="FF0000"/>
                </a:solidFill>
                <a:latin typeface="Meiryo UI"/>
                <a:ea typeface="Meiryo UI"/>
              </a:rPr>
              <a:t>応募申請書は表紙を除き</a:t>
            </a:r>
            <a:r>
              <a:rPr lang="en-US" altLang="ja-JP" sz="1600" dirty="0">
                <a:solidFill>
                  <a:srgbClr val="FF0000"/>
                </a:solidFill>
                <a:latin typeface="Meiryo UI"/>
                <a:ea typeface="Meiryo UI"/>
              </a:rPr>
              <a:t>15</a:t>
            </a:r>
            <a:r>
              <a:rPr lang="ja-JP" altLang="en-US" sz="1600" dirty="0">
                <a:solidFill>
                  <a:srgbClr val="FF0000"/>
                </a:solidFill>
                <a:latin typeface="Meiryo UI"/>
                <a:ea typeface="Meiryo UI"/>
              </a:rPr>
              <a:t>ページ以内で簡潔に記載頂きますよう、お願いいたします。</a:t>
            </a:r>
          </a:p>
          <a:p>
            <a:pPr marL="285750" indent="-285750" algn="l" defTabSz="914400" eaLnBrk="1" hangingPunct="1">
              <a:lnSpc>
                <a:spcPct val="100000"/>
              </a:lnSpc>
              <a:spcBef>
                <a:spcPts val="600"/>
              </a:spcBef>
              <a:buFont typeface="Arial" panose="020B0604020202020204" pitchFamily="34" charset="0"/>
              <a:buChar char="•"/>
            </a:pPr>
            <a:r>
              <a:rPr lang="ja-JP" altLang="en-US" sz="1600" dirty="0">
                <a:solidFill>
                  <a:srgbClr val="FF0000"/>
                </a:solidFill>
                <a:latin typeface="Meiryo UI"/>
                <a:ea typeface="Meiryo UI"/>
              </a:rPr>
              <a:t>１つの応募申請書につき１つのプロジェクトへの応募とします。複数のプロジェクトの応募をする際には、それぞれ応募申請書を作成してください。また、その場合、プロジェクトそれぞれの希望順位についても記載ください。</a:t>
            </a:r>
          </a:p>
        </p:txBody>
      </p:sp>
    </p:spTree>
    <p:extLst>
      <p:ext uri="{BB962C8B-B14F-4D97-AF65-F5344CB8AC3E}">
        <p14:creationId xmlns:p14="http://schemas.microsoft.com/office/powerpoint/2010/main" val="101040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p:txBody>
          <a:bodyPr/>
          <a:lstStyle/>
          <a:p>
            <a:r>
              <a:rPr lang="ja-JP" altLang="en-US" sz="2000" b="1" dirty="0">
                <a:latin typeface="Meiryo UI" panose="020B0604030504040204" pitchFamily="34" charset="-128"/>
                <a:ea typeface="Meiryo UI" panose="020B0604030504040204" pitchFamily="34" charset="-128"/>
              </a:rPr>
              <a:t>行政との連携</a:t>
            </a:r>
            <a:endParaRPr kumimoji="1" lang="ja-JP" altLang="en-US" sz="2000" b="1" dirty="0">
              <a:latin typeface="Meiryo UI" panose="020B0604030504040204" pitchFamily="34" charset="-128"/>
              <a:ea typeface="Meiryo UI" panose="020B0604030504040204" pitchFamily="34" charset="-128"/>
            </a:endParaRPr>
          </a:p>
        </p:txBody>
      </p:sp>
      <p:sp>
        <p:nvSpPr>
          <p:cNvPr id="4" name="スライド番号プレースホルダー 3">
            <a:extLst>
              <a:ext uri="{FF2B5EF4-FFF2-40B4-BE49-F238E27FC236}">
                <a16:creationId xmlns:a16="http://schemas.microsoft.com/office/drawing/2014/main" id="{75C73E72-1F14-664D-BF7F-846E91307D74}"/>
              </a:ext>
            </a:extLst>
          </p:cNvPr>
          <p:cNvSpPr>
            <a:spLocks noGrp="1"/>
          </p:cNvSpPr>
          <p:nvPr>
            <p:ph type="sldNum" sz="quarter" idx="12"/>
          </p:nvPr>
        </p:nvSpPr>
        <p:spPr/>
        <p:txBody>
          <a:bodyPr/>
          <a:lstStyle/>
          <a:p>
            <a:pPr>
              <a:defRPr/>
            </a:pPr>
            <a:fld id="{96BA3565-E867-44AF-9D39-29D41BFB608A}" type="slidenum">
              <a:rPr lang="ja-JP" altLang="en-US" smtClean="0"/>
              <a:pPr>
                <a:defRPr/>
              </a:pPr>
              <a:t>9</a:t>
            </a:fld>
            <a:endParaRPr lang="ja-JP" altLang="en-US"/>
          </a:p>
        </p:txBody>
      </p:sp>
      <p:sp>
        <p:nvSpPr>
          <p:cNvPr id="3" name="コンテンツ プレースホルダー 2">
            <a:extLst>
              <a:ext uri="{FF2B5EF4-FFF2-40B4-BE49-F238E27FC236}">
                <a16:creationId xmlns:a16="http://schemas.microsoft.com/office/drawing/2014/main" id="{EF04D8EA-17C5-F987-6315-66E7DA2D1C13}"/>
              </a:ext>
            </a:extLst>
          </p:cNvPr>
          <p:cNvSpPr txBox="1">
            <a:spLocks/>
          </p:cNvSpPr>
          <p:nvPr/>
        </p:nvSpPr>
        <p:spPr bwMode="auto">
          <a:xfrm>
            <a:off x="395569" y="626891"/>
            <a:ext cx="9096912" cy="581200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「行政</a:t>
            </a:r>
            <a:r>
              <a:rPr lang="en-US" altLang="ja-JP" sz="1800" dirty="0">
                <a:solidFill>
                  <a:srgbClr val="FF0000"/>
                </a:solidFill>
                <a:latin typeface="Meiryo UI"/>
                <a:ea typeface="Meiryo UI"/>
              </a:rPr>
              <a:t>×</a:t>
            </a:r>
            <a:r>
              <a:rPr lang="ja-JP" altLang="en-US" sz="1800" dirty="0">
                <a:solidFill>
                  <a:srgbClr val="FF0000"/>
                </a:solidFill>
                <a:latin typeface="Meiryo UI"/>
                <a:ea typeface="Meiryo UI"/>
              </a:rPr>
              <a:t>スタートアップ」のオープンイノベーションを推進していく上で、行政と貴社それぞれの特性や果たすべき役割、行政との連携により生み出されるメリット、キングサーモンの事業目的でもある、後続するスタートアップを輩出する仕組みづくりに貴社が貢献できること等について記載下さい</a:t>
            </a:r>
            <a:endParaRPr lang="en-US" altLang="ja-JP" sz="1800" dirty="0">
              <a:solidFill>
                <a:srgbClr val="FF0000"/>
              </a:solidFill>
              <a:latin typeface="Meiryo UI"/>
              <a:ea typeface="Meiryo UI"/>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○○分野は公的なインフラ機能の一つと言え、行政との連携によって、公的機関のみならず、民間機関への導入にも寄与していく効果を期待している。</a:t>
            </a:r>
            <a:b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分野における、弊社の日本及び○○国での事業展開の経験や〇〇については、〇〇であると考えられることから、後続する企業の事業展開にも応用できると考えられ、〇〇をしていくことでスタートアップ輩出の仕組みに貢献できると考えている。</a:t>
            </a:r>
          </a:p>
        </p:txBody>
      </p:sp>
    </p:spTree>
    <p:extLst>
      <p:ext uri="{BB962C8B-B14F-4D97-AF65-F5344CB8AC3E}">
        <p14:creationId xmlns:p14="http://schemas.microsoft.com/office/powerpoint/2010/main" val="110374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プロジェクト</a:t>
            </a:r>
            <a:r>
              <a:rPr lang="zh-CN" altLang="en-US" sz="2000" b="1" dirty="0">
                <a:latin typeface="Meiryo UI" panose="020B0604030504040204" pitchFamily="34" charset="-128"/>
                <a:ea typeface="Meiryo UI" panose="020B0604030504040204" pitchFamily="34" charset="-128"/>
              </a:rPr>
              <a:t>内容</a:t>
            </a:r>
            <a:r>
              <a:rPr lang="ja-JP" altLang="en-US" sz="2000" b="1" dirty="0">
                <a:latin typeface="Meiryo UI" panose="020B0604030504040204" pitchFamily="34" charset="-128"/>
                <a:ea typeface="Meiryo UI" panose="020B0604030504040204" pitchFamily="34" charset="-128"/>
              </a:rPr>
              <a:t>①（概要）　</a:t>
            </a:r>
          </a:p>
        </p:txBody>
      </p:sp>
      <p:sp>
        <p:nvSpPr>
          <p:cNvPr id="3" name="コンテンツ プレースホルダー 2">
            <a:extLst>
              <a:ext uri="{FF2B5EF4-FFF2-40B4-BE49-F238E27FC236}">
                <a16:creationId xmlns:a16="http://schemas.microsoft.com/office/drawing/2014/main" id="{DAF2C72B-230B-4EF2-8D27-EE103FC8BF7A}"/>
              </a:ext>
            </a:extLst>
          </p:cNvPr>
          <p:cNvSpPr>
            <a:spLocks noGrp="1"/>
          </p:cNvSpPr>
          <p:nvPr>
            <p:ph idx="1"/>
          </p:nvPr>
        </p:nvSpPr>
        <p:spPr>
          <a:xfrm>
            <a:off x="369871" y="658791"/>
            <a:ext cx="9154274" cy="102516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協働を希望する都内行政現場と、想定されている課題、それに対して行いたい協働プロジェクトを記載してください。なお、本プロジェクトが貴社のプロダクト・サービスを既存の事業展開とは異なる、新たな切り口で活用・検証する内容になっている場合、その点についても具体的に記載して下さい。</a:t>
            </a:r>
            <a:endParaRPr lang="en-US" altLang="ja-JP" sz="1800" dirty="0">
              <a:solidFill>
                <a:srgbClr val="FF0000"/>
              </a:solidFill>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10</a:t>
            </a:fld>
            <a:endParaRPr lang="ja-JP" altLang="en-US">
              <a:latin typeface="Meiryo UI" panose="020B0604030504040204" pitchFamily="34" charset="-128"/>
              <a:ea typeface="Meiryo UI" panose="020B0604030504040204" pitchFamily="34" charset="-128"/>
            </a:endParaRPr>
          </a:p>
        </p:txBody>
      </p:sp>
      <p:graphicFrame>
        <p:nvGraphicFramePr>
          <p:cNvPr id="7" name="表 7">
            <a:extLst>
              <a:ext uri="{FF2B5EF4-FFF2-40B4-BE49-F238E27FC236}">
                <a16:creationId xmlns:a16="http://schemas.microsoft.com/office/drawing/2014/main" id="{668C82E6-AD5C-DDCF-416A-4780847809C5}"/>
              </a:ext>
            </a:extLst>
          </p:cNvPr>
          <p:cNvGraphicFramePr>
            <a:graphicFrameLocks noGrp="1"/>
          </p:cNvGraphicFramePr>
          <p:nvPr>
            <p:extLst>
              <p:ext uri="{D42A27DB-BD31-4B8C-83A1-F6EECF244321}">
                <p14:modId xmlns:p14="http://schemas.microsoft.com/office/powerpoint/2010/main" val="3242758653"/>
              </p:ext>
            </p:extLst>
          </p:nvPr>
        </p:nvGraphicFramePr>
        <p:xfrm>
          <a:off x="414242" y="1683952"/>
          <a:ext cx="9121887" cy="4808922"/>
        </p:xfrm>
        <a:graphic>
          <a:graphicData uri="http://schemas.openxmlformats.org/drawingml/2006/table">
            <a:tbl>
              <a:tblPr firstRow="1" bandRow="1">
                <a:tableStyleId>{5C22544A-7EE6-4342-B048-85BDC9FD1C3A}</a:tableStyleId>
              </a:tblPr>
              <a:tblGrid>
                <a:gridCol w="1397284">
                  <a:extLst>
                    <a:ext uri="{9D8B030D-6E8A-4147-A177-3AD203B41FA5}">
                      <a16:colId xmlns:a16="http://schemas.microsoft.com/office/drawing/2014/main" val="1394533936"/>
                    </a:ext>
                  </a:extLst>
                </a:gridCol>
                <a:gridCol w="7724603">
                  <a:extLst>
                    <a:ext uri="{9D8B030D-6E8A-4147-A177-3AD203B41FA5}">
                      <a16:colId xmlns:a16="http://schemas.microsoft.com/office/drawing/2014/main" val="23938948"/>
                    </a:ext>
                  </a:extLst>
                </a:gridCol>
              </a:tblGrid>
              <a:tr h="591872">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協働希望都内行政現場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highlight>
                            <a:srgbClr val="FFFFFF"/>
                          </a:highlight>
                          <a:latin typeface="Meiryo UI" panose="020B0604030504040204" pitchFamily="50" charset="-128"/>
                          <a:ea typeface="Meiryo UI" panose="020B0604030504040204" pitchFamily="50" charset="-128"/>
                        </a:rPr>
                        <a:t>東京都○○局○○</a:t>
                      </a:r>
                      <a:endParaRPr kumimoji="1" lang="en-US" altLang="ja-JP" sz="1400" b="0" dirty="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4757594"/>
                  </a:ext>
                </a:extLst>
              </a:tr>
              <a:tr h="521079">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想定している課題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○○局は○○の際に○○に労力が割かれているため○○への対応ができず、○○が課題として顕在化している</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0116401"/>
                  </a:ext>
                </a:extLst>
              </a:tr>
              <a:tr h="639664">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課題に対する</a:t>
                      </a:r>
                      <a:br>
                        <a:rPr kumimoji="1" lang="en-US" altLang="ja-JP" sz="1400" b="0" dirty="0">
                          <a:solidFill>
                            <a:schemeClr val="tx1"/>
                          </a:solidFill>
                          <a:latin typeface="Meiryo UI" panose="020B0604030504040204" pitchFamily="50" charset="-128"/>
                          <a:ea typeface="Meiryo UI" panose="020B0604030504040204" pitchFamily="50" charset="-128"/>
                        </a:rPr>
                      </a:br>
                      <a:r>
                        <a:rPr kumimoji="1" lang="ja-JP" altLang="en-US" sz="1400" b="0" dirty="0">
                          <a:solidFill>
                            <a:schemeClr val="tx1"/>
                          </a:solidFill>
                          <a:latin typeface="Meiryo UI" panose="020B0604030504040204" pitchFamily="50" charset="-128"/>
                          <a:ea typeface="Meiryo UI" panose="020B0604030504040204" pitchFamily="50" charset="-128"/>
                        </a:rPr>
                        <a:t>ソリューション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当社の○○は○○の機能があり、○○や○○といった工程を簡略化することが可能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8283506"/>
                  </a:ext>
                </a:extLst>
              </a:tr>
              <a:tr h="113595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協働プロジェクト内容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a:solidFill>
                            <a:schemeClr val="tx1"/>
                          </a:solidFill>
                          <a:latin typeface="Meiryo UI" panose="020B0604030504040204" pitchFamily="50" charset="-128"/>
                          <a:ea typeface="Meiryo UI" panose="020B0604030504040204" pitchFamily="50" charset="-128"/>
                        </a:rPr>
                        <a:t>（いつ）〇月〇日～〇月〇日に、</a:t>
                      </a:r>
                      <a:endParaRPr kumimoji="1" lang="en-US" altLang="ja-JP" sz="1400" b="0">
                        <a:solidFill>
                          <a:schemeClr val="tx1"/>
                        </a:solidFill>
                        <a:latin typeface="Meiryo UI" panose="020B0604030504040204" pitchFamily="50" charset="-128"/>
                        <a:ea typeface="Meiryo UI" panose="020B0604030504040204" pitchFamily="50" charset="-128"/>
                      </a:endParaRPr>
                    </a:p>
                    <a:p>
                      <a:r>
                        <a:rPr kumimoji="1" lang="ja-JP" altLang="en-US" sz="1400" b="0">
                          <a:solidFill>
                            <a:schemeClr val="tx1"/>
                          </a:solidFill>
                          <a:latin typeface="Meiryo UI" panose="020B0604030504040204" pitchFamily="50" charset="-128"/>
                          <a:ea typeface="Meiryo UI" panose="020B0604030504040204" pitchFamily="50" charset="-128"/>
                        </a:rPr>
                        <a:t>（どこで）〇〇で、</a:t>
                      </a:r>
                      <a:endParaRPr kumimoji="1" lang="en-US" altLang="ja-JP" sz="1400" b="0">
                        <a:solidFill>
                          <a:schemeClr val="tx1"/>
                        </a:solidFill>
                        <a:latin typeface="Meiryo UI" panose="020B0604030504040204" pitchFamily="50" charset="-128"/>
                        <a:ea typeface="Meiryo UI" panose="020B0604030504040204" pitchFamily="50" charset="-128"/>
                      </a:endParaRPr>
                    </a:p>
                    <a:p>
                      <a:r>
                        <a:rPr kumimoji="1" lang="ja-JP" altLang="en-US" sz="1400" b="0">
                          <a:solidFill>
                            <a:schemeClr val="tx1"/>
                          </a:solidFill>
                          <a:latin typeface="Meiryo UI" panose="020B0604030504040204" pitchFamily="50" charset="-128"/>
                          <a:ea typeface="Meiryo UI" panose="020B0604030504040204" pitchFamily="50" charset="-128"/>
                        </a:rPr>
                        <a:t>（誰が）〇〇と協業し、</a:t>
                      </a:r>
                      <a:endParaRPr kumimoji="1" lang="en-US" altLang="ja-JP" sz="1400" b="0">
                        <a:solidFill>
                          <a:schemeClr val="tx1"/>
                        </a:solidFill>
                        <a:latin typeface="Meiryo UI" panose="020B0604030504040204" pitchFamily="50" charset="-128"/>
                        <a:ea typeface="Meiryo UI" panose="020B0604030504040204" pitchFamily="50" charset="-128"/>
                      </a:endParaRPr>
                    </a:p>
                    <a:p>
                      <a:r>
                        <a:rPr kumimoji="1" lang="ja-JP" altLang="en-US" sz="1400" b="0">
                          <a:solidFill>
                            <a:schemeClr val="tx1"/>
                          </a:solidFill>
                          <a:latin typeface="Meiryo UI" panose="020B0604030504040204" pitchFamily="50" charset="-128"/>
                          <a:ea typeface="Meiryo UI" panose="020B0604030504040204" pitchFamily="50" charset="-128"/>
                        </a:rPr>
                        <a:t>（どのように）自社製品を利用してもらい検証します。</a:t>
                      </a:r>
                      <a:endParaRPr kumimoji="1" lang="en-US" altLang="ja-JP" sz="14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6384137"/>
                  </a:ext>
                </a:extLst>
              </a:tr>
              <a:tr h="640118">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成果指標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ユーザー側：</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〇〇の改善率</a:t>
                      </a:r>
                      <a:r>
                        <a:rPr kumimoji="1" lang="ja-JP" altLang="en-US" sz="1400" b="0" dirty="0">
                          <a:solidFill>
                            <a:schemeClr val="tx1"/>
                          </a:solidFill>
                          <a:latin typeface="Meiryo UI" panose="020B0604030504040204" pitchFamily="50" charset="-128"/>
                          <a:ea typeface="Meiryo UI" panose="020B0604030504040204" pitchFamily="50" charset="-128"/>
                        </a:rPr>
                        <a:t>〇％</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利用者の○○への意識がサービス利用前後で変化したか</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7751134"/>
                  </a:ext>
                </a:extLst>
              </a:tr>
              <a:tr h="640118">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新規性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これまでは○○分野において○○の課題に対応してきたが、○○分野においても○○のソリューションを活かすことが可能ため、本プロジェクトでは新たに○○分野での実証を試みる</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921715"/>
                  </a:ext>
                </a:extLst>
              </a:tr>
              <a:tr h="640118">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希望順位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複数プロジェクトを申請する場合は、希望順位を記載してください</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4910214"/>
                  </a:ext>
                </a:extLst>
              </a:tr>
            </a:tbl>
          </a:graphicData>
        </a:graphic>
      </p:graphicFrame>
    </p:spTree>
    <p:extLst>
      <p:ext uri="{BB962C8B-B14F-4D97-AF65-F5344CB8AC3E}">
        <p14:creationId xmlns:p14="http://schemas.microsoft.com/office/powerpoint/2010/main" val="3605427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xfrm>
            <a:off x="0" y="1"/>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プロジェクト内容②（プロジェクトを通じて得たい成果や効果、その検証方法）</a:t>
            </a:r>
          </a:p>
        </p:txBody>
      </p:sp>
      <p:sp>
        <p:nvSpPr>
          <p:cNvPr id="3" name="コンテンツ プレースホルダー 2">
            <a:extLst>
              <a:ext uri="{FF2B5EF4-FFF2-40B4-BE49-F238E27FC236}">
                <a16:creationId xmlns:a16="http://schemas.microsoft.com/office/drawing/2014/main" id="{DAF2C72B-230B-4EF2-8D27-EE103FC8BF7A}"/>
              </a:ext>
            </a:extLst>
          </p:cNvPr>
          <p:cNvSpPr>
            <a:spLocks noGrp="1"/>
          </p:cNvSpPr>
          <p:nvPr>
            <p:ph idx="1"/>
          </p:nvPr>
        </p:nvSpPr>
        <p:spPr>
          <a:xfrm>
            <a:off x="369871" y="744516"/>
            <a:ext cx="9154274" cy="23065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協働プロジェクトの概要および検証したい仮説、検証内容、仮説の検証方法（いつ、どこで、誰が、どのように検証するか）、成果指標を記載してください。</a:t>
            </a:r>
            <a:endParaRPr lang="en-US" altLang="ja-JP" sz="1800" dirty="0">
              <a:solidFill>
                <a:srgbClr val="FF0000"/>
              </a:solidFill>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11</a:t>
            </a:fld>
            <a:endParaRPr lang="ja-JP" altLang="en-US">
              <a:latin typeface="Meiryo UI" panose="020B0604030504040204" pitchFamily="34" charset="-128"/>
              <a:ea typeface="Meiryo UI" panose="020B0604030504040204" pitchFamily="34" charset="-128"/>
            </a:endParaRPr>
          </a:p>
        </p:txBody>
      </p:sp>
      <p:graphicFrame>
        <p:nvGraphicFramePr>
          <p:cNvPr id="7" name="表 7">
            <a:extLst>
              <a:ext uri="{FF2B5EF4-FFF2-40B4-BE49-F238E27FC236}">
                <a16:creationId xmlns:a16="http://schemas.microsoft.com/office/drawing/2014/main" id="{668C82E6-AD5C-DDCF-416A-4780847809C5}"/>
              </a:ext>
            </a:extLst>
          </p:cNvPr>
          <p:cNvGraphicFramePr>
            <a:graphicFrameLocks noGrp="1"/>
          </p:cNvGraphicFramePr>
          <p:nvPr>
            <p:extLst>
              <p:ext uri="{D42A27DB-BD31-4B8C-83A1-F6EECF244321}">
                <p14:modId xmlns:p14="http://schemas.microsoft.com/office/powerpoint/2010/main" val="2092705077"/>
              </p:ext>
            </p:extLst>
          </p:nvPr>
        </p:nvGraphicFramePr>
        <p:xfrm>
          <a:off x="381855" y="1575303"/>
          <a:ext cx="9121887" cy="4843605"/>
        </p:xfrm>
        <a:graphic>
          <a:graphicData uri="http://schemas.openxmlformats.org/drawingml/2006/table">
            <a:tbl>
              <a:tblPr firstRow="1" bandRow="1">
                <a:tableStyleId>{5C22544A-7EE6-4342-B048-85BDC9FD1C3A}</a:tableStyleId>
              </a:tblPr>
              <a:tblGrid>
                <a:gridCol w="1397284">
                  <a:extLst>
                    <a:ext uri="{9D8B030D-6E8A-4147-A177-3AD203B41FA5}">
                      <a16:colId xmlns:a16="http://schemas.microsoft.com/office/drawing/2014/main" val="1394533936"/>
                    </a:ext>
                  </a:extLst>
                </a:gridCol>
                <a:gridCol w="7724603">
                  <a:extLst>
                    <a:ext uri="{9D8B030D-6E8A-4147-A177-3AD203B41FA5}">
                      <a16:colId xmlns:a16="http://schemas.microsoft.com/office/drawing/2014/main" val="23938948"/>
                    </a:ext>
                  </a:extLst>
                </a:gridCol>
              </a:tblGrid>
              <a:tr h="774567">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検証の概要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highlight>
                            <a:srgbClr val="FFFFFF"/>
                          </a:highlight>
                          <a:latin typeface="Meiryo UI" panose="020B0604030504040204" pitchFamily="50" charset="-128"/>
                          <a:ea typeface="Meiryo UI" panose="020B0604030504040204" pitchFamily="50" charset="-128"/>
                        </a:rPr>
                        <a:t>〇〇人に自社プロダクトをテスト利用してもらう。</a:t>
                      </a:r>
                      <a:endParaRPr kumimoji="1" lang="en-US" altLang="ja-JP" sz="1400" b="0" dirty="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4757594"/>
                  </a:ext>
                </a:extLst>
              </a:tr>
              <a:tr h="721971">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仮説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ターゲット〇人に対し、自社製品を利用してもらうことで、〇〇を一人当たり平均〇％改善させることができる。</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0116401"/>
                  </a:ext>
                </a:extLst>
              </a:tr>
              <a:tr h="886271">
                <a:tc>
                  <a:txBody>
                    <a:bodyPr/>
                    <a:lstStyle/>
                    <a:p>
                      <a:r>
                        <a:rPr kumimoji="1" lang="ja-JP" altLang="en-US" sz="1400" b="0">
                          <a:solidFill>
                            <a:schemeClr val="tx1"/>
                          </a:solidFill>
                          <a:latin typeface="Meiryo UI" panose="020B0604030504040204" pitchFamily="50" charset="-128"/>
                          <a:ea typeface="Meiryo UI" panose="020B0604030504040204" pitchFamily="50" charset="-128"/>
                        </a:rPr>
                        <a:t>検証内容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プロダクトの</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サービスのブラッシュアップ（ターゲットの課題を解決するのか）等を目的に、〇〇に興味関心の高いユーザーに実際に利用してもらい、アンケート調査（等）を行い、そのデータを分析する。</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8283506"/>
                  </a:ext>
                </a:extLst>
              </a:tr>
              <a:tr h="1573894">
                <a:tc>
                  <a:txBody>
                    <a:bodyPr/>
                    <a:lstStyle/>
                    <a:p>
                      <a:r>
                        <a:rPr kumimoji="1" lang="ja-JP" altLang="en-US" sz="1400" b="0">
                          <a:solidFill>
                            <a:schemeClr val="tx1"/>
                          </a:solidFill>
                          <a:latin typeface="Meiryo UI" panose="020B0604030504040204" pitchFamily="50" charset="-128"/>
                          <a:ea typeface="Meiryo UI" panose="020B0604030504040204" pitchFamily="50" charset="-128"/>
                        </a:rPr>
                        <a:t>検証方法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（いつ）〇月〇日～〇月〇日に、</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（どこで）〇〇で、</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（誰が）〇〇と協業し、</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（どのように）自社製品を利用してもらい検証します。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6384137"/>
                  </a:ext>
                </a:extLst>
              </a:tr>
              <a:tr h="886902">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成果指標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ユーザー側：</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〇〇の改善率</a:t>
                      </a:r>
                      <a:r>
                        <a:rPr kumimoji="1" lang="ja-JP" altLang="en-US" sz="1400" b="0" dirty="0">
                          <a:solidFill>
                            <a:schemeClr val="tx1"/>
                          </a:solidFill>
                          <a:latin typeface="Meiryo UI" panose="020B0604030504040204" pitchFamily="50" charset="-128"/>
                          <a:ea typeface="Meiryo UI" panose="020B0604030504040204" pitchFamily="50" charset="-128"/>
                        </a:rPr>
                        <a:t>〇％</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利用者の○○への意識がサービス利用前後で変化したか。</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7751134"/>
                  </a:ext>
                </a:extLst>
              </a:tr>
            </a:tbl>
          </a:graphicData>
        </a:graphic>
      </p:graphicFrame>
    </p:spTree>
    <p:extLst>
      <p:ext uri="{BB962C8B-B14F-4D97-AF65-F5344CB8AC3E}">
        <p14:creationId xmlns:p14="http://schemas.microsoft.com/office/powerpoint/2010/main" val="3099346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プロジェクトスケジュールおよび費用</a:t>
            </a:r>
          </a:p>
        </p:txBody>
      </p:sp>
      <p:sp>
        <p:nvSpPr>
          <p:cNvPr id="3" name="コンテンツ プレースホルダー 2">
            <a:extLst>
              <a:ext uri="{FF2B5EF4-FFF2-40B4-BE49-F238E27FC236}">
                <a16:creationId xmlns:a16="http://schemas.microsoft.com/office/drawing/2014/main" id="{DAF2C72B-230B-4EF2-8D27-EE103FC8BF7A}"/>
              </a:ext>
            </a:extLst>
          </p:cNvPr>
          <p:cNvSpPr>
            <a:spLocks noGrp="1"/>
          </p:cNvSpPr>
          <p:nvPr>
            <p:ph idx="1"/>
          </p:nvPr>
        </p:nvSpPr>
        <p:spPr>
          <a:xfrm>
            <a:off x="369871" y="744516"/>
            <a:ext cx="9154274" cy="296037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協働プロジェクトの準備、実施に関する工程計画・実施体制を記載してください。</a:t>
            </a:r>
          </a:p>
          <a:p>
            <a:pPr marL="0" indent="0">
              <a:lnSpc>
                <a:spcPct val="100000"/>
              </a:lnSpc>
              <a:spcBef>
                <a:spcPts val="600"/>
              </a:spcBef>
              <a:buNone/>
            </a:pPr>
            <a:endParaRPr lang="en-US" altLang="ja-JP" sz="1800" dirty="0">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12</a:t>
            </a:fld>
            <a:endParaRPr lang="ja-JP" altLang="en-US">
              <a:latin typeface="Meiryo UI" panose="020B0604030504040204" pitchFamily="34" charset="-128"/>
              <a:ea typeface="Meiryo UI" panose="020B0604030504040204" pitchFamily="34" charset="-128"/>
            </a:endParaRPr>
          </a:p>
        </p:txBody>
      </p:sp>
      <p:graphicFrame>
        <p:nvGraphicFramePr>
          <p:cNvPr id="5" name="表 5">
            <a:extLst>
              <a:ext uri="{FF2B5EF4-FFF2-40B4-BE49-F238E27FC236}">
                <a16:creationId xmlns:a16="http://schemas.microsoft.com/office/drawing/2014/main" id="{30F778AE-138A-FD69-BC3B-131B39FB2554}"/>
              </a:ext>
            </a:extLst>
          </p:cNvPr>
          <p:cNvGraphicFramePr>
            <a:graphicFrameLocks noGrp="1"/>
          </p:cNvGraphicFramePr>
          <p:nvPr>
            <p:extLst>
              <p:ext uri="{D42A27DB-BD31-4B8C-83A1-F6EECF244321}">
                <p14:modId xmlns:p14="http://schemas.microsoft.com/office/powerpoint/2010/main" val="4073851954"/>
              </p:ext>
            </p:extLst>
          </p:nvPr>
        </p:nvGraphicFramePr>
        <p:xfrm>
          <a:off x="557693" y="1571290"/>
          <a:ext cx="8423345" cy="2346960"/>
        </p:xfrm>
        <a:graphic>
          <a:graphicData uri="http://schemas.openxmlformats.org/drawingml/2006/table">
            <a:tbl>
              <a:tblPr firstRow="1" bandRow="1">
                <a:tableStyleId>{073A0DAA-6AF3-43AB-8588-CEC1D06C72B9}</a:tableStyleId>
              </a:tblPr>
              <a:tblGrid>
                <a:gridCol w="1843975">
                  <a:extLst>
                    <a:ext uri="{9D8B030D-6E8A-4147-A177-3AD203B41FA5}">
                      <a16:colId xmlns:a16="http://schemas.microsoft.com/office/drawing/2014/main" val="831216612"/>
                    </a:ext>
                  </a:extLst>
                </a:gridCol>
                <a:gridCol w="968098">
                  <a:extLst>
                    <a:ext uri="{9D8B030D-6E8A-4147-A177-3AD203B41FA5}">
                      <a16:colId xmlns:a16="http://schemas.microsoft.com/office/drawing/2014/main" val="3319093358"/>
                    </a:ext>
                  </a:extLst>
                </a:gridCol>
                <a:gridCol w="935212">
                  <a:extLst>
                    <a:ext uri="{9D8B030D-6E8A-4147-A177-3AD203B41FA5}">
                      <a16:colId xmlns:a16="http://schemas.microsoft.com/office/drawing/2014/main" val="2468418925"/>
                    </a:ext>
                  </a:extLst>
                </a:gridCol>
                <a:gridCol w="935212">
                  <a:extLst>
                    <a:ext uri="{9D8B030D-6E8A-4147-A177-3AD203B41FA5}">
                      <a16:colId xmlns:a16="http://schemas.microsoft.com/office/drawing/2014/main" val="1540867494"/>
                    </a:ext>
                  </a:extLst>
                </a:gridCol>
                <a:gridCol w="935212">
                  <a:extLst>
                    <a:ext uri="{9D8B030D-6E8A-4147-A177-3AD203B41FA5}">
                      <a16:colId xmlns:a16="http://schemas.microsoft.com/office/drawing/2014/main" val="3533572968"/>
                    </a:ext>
                  </a:extLst>
                </a:gridCol>
                <a:gridCol w="935212">
                  <a:extLst>
                    <a:ext uri="{9D8B030D-6E8A-4147-A177-3AD203B41FA5}">
                      <a16:colId xmlns:a16="http://schemas.microsoft.com/office/drawing/2014/main" val="3431991985"/>
                    </a:ext>
                  </a:extLst>
                </a:gridCol>
                <a:gridCol w="935212">
                  <a:extLst>
                    <a:ext uri="{9D8B030D-6E8A-4147-A177-3AD203B41FA5}">
                      <a16:colId xmlns:a16="http://schemas.microsoft.com/office/drawing/2014/main" val="3234099468"/>
                    </a:ext>
                  </a:extLst>
                </a:gridCol>
                <a:gridCol w="935212">
                  <a:extLst>
                    <a:ext uri="{9D8B030D-6E8A-4147-A177-3AD203B41FA5}">
                      <a16:colId xmlns:a16="http://schemas.microsoft.com/office/drawing/2014/main" val="3674564287"/>
                    </a:ext>
                  </a:extLst>
                </a:gridCol>
              </a:tblGrid>
              <a:tr h="290605">
                <a:tc>
                  <a:txBody>
                    <a:bodyPr/>
                    <a:lstStyle/>
                    <a:p>
                      <a:pPr algn="ctr"/>
                      <a:r>
                        <a:rPr kumimoji="1" lang="ja-JP" altLang="en-US" sz="1400" dirty="0">
                          <a:latin typeface="Meiryo UI" panose="020B0604030504040204" pitchFamily="50" charset="-128"/>
                          <a:ea typeface="Meiryo UI" panose="020B0604030504040204" pitchFamily="50" charset="-128"/>
                        </a:rPr>
                        <a:t>プロジェクトの準備</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9</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0481228"/>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6094167"/>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8439343"/>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4398024"/>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0128239"/>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1722073"/>
                  </a:ext>
                </a:extLst>
              </a:tr>
            </a:tbl>
          </a:graphicData>
        </a:graphic>
      </p:graphicFrame>
      <p:sp>
        <p:nvSpPr>
          <p:cNvPr id="6" name="テキスト ボックス 5">
            <a:extLst>
              <a:ext uri="{FF2B5EF4-FFF2-40B4-BE49-F238E27FC236}">
                <a16:creationId xmlns:a16="http://schemas.microsoft.com/office/drawing/2014/main" id="{D7713234-0946-EA30-4F77-7159F9BAE9C8}"/>
              </a:ext>
            </a:extLst>
          </p:cNvPr>
          <p:cNvSpPr txBox="1"/>
          <p:nvPr/>
        </p:nvSpPr>
        <p:spPr>
          <a:xfrm>
            <a:off x="267692" y="1209922"/>
            <a:ext cx="1535598"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solidFill>
                  <a:schemeClr val="tx1"/>
                </a:solidFill>
                <a:latin typeface="Meiryo UI" panose="020B0604030504040204" pitchFamily="50" charset="-128"/>
                <a:ea typeface="Meiryo UI" panose="020B0604030504040204" pitchFamily="50" charset="-128"/>
              </a:rPr>
              <a:t>（例）工程計画</a:t>
            </a:r>
          </a:p>
        </p:txBody>
      </p:sp>
      <p:sp>
        <p:nvSpPr>
          <p:cNvPr id="8" name="コンテンツ プレースホルダー 2">
            <a:extLst>
              <a:ext uri="{FF2B5EF4-FFF2-40B4-BE49-F238E27FC236}">
                <a16:creationId xmlns:a16="http://schemas.microsoft.com/office/drawing/2014/main" id="{A20E0178-75C0-DD97-E145-0CA51D098978}"/>
              </a:ext>
            </a:extLst>
          </p:cNvPr>
          <p:cNvSpPr txBox="1">
            <a:spLocks/>
          </p:cNvSpPr>
          <p:nvPr/>
        </p:nvSpPr>
        <p:spPr bwMode="auto">
          <a:xfrm>
            <a:off x="402784" y="4030976"/>
            <a:ext cx="9154274" cy="2595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本プロジェクトでかかる実施費用の見込みを記載ください。簡易な項目別に費用を記載してください。</a:t>
            </a:r>
            <a:r>
              <a:rPr lang="ja-JP" altLang="en-US" sz="1400" dirty="0">
                <a:latin typeface="Meiryo UI"/>
                <a:ea typeface="Meiryo UI"/>
              </a:rPr>
              <a:t>（例：システムカスタマイズ費、システム運用費、プロダクト利用料、プロジェクトに係る人件費、通信関連費用等）</a:t>
            </a:r>
            <a:endParaRPr lang="en-US" altLang="ja-JP" sz="1400" dirty="0">
              <a:latin typeface="Meiryo UI"/>
              <a:ea typeface="Meiryo UI"/>
            </a:endParaRPr>
          </a:p>
          <a:p>
            <a:pPr lvl="1" defTabSz="914400" eaLnBrk="1" hangingPunct="1">
              <a:lnSpc>
                <a:spcPct val="100000"/>
              </a:lnSpc>
              <a:spcBef>
                <a:spcPts val="600"/>
              </a:spcBef>
              <a:buFont typeface="Wingdings" panose="05000000000000000000" pitchFamily="2" charset="2"/>
              <a:buChar char="l"/>
            </a:pPr>
            <a:r>
              <a:rPr lang="ja-JP" altLang="en-US" sz="1400" dirty="0">
                <a:latin typeface="Meiryo UI"/>
                <a:ea typeface="Meiryo UI"/>
              </a:rPr>
              <a:t>協働プロジェクト費用：</a:t>
            </a:r>
            <a:r>
              <a:rPr lang="en-US" altLang="ja-JP" sz="1400" dirty="0">
                <a:latin typeface="Meiryo UI"/>
                <a:ea typeface="Meiryo UI"/>
              </a:rPr>
              <a:t>○○</a:t>
            </a:r>
            <a:r>
              <a:rPr lang="ja-JP" altLang="en-US" sz="1400" dirty="0">
                <a:latin typeface="Meiryo UI"/>
                <a:ea typeface="Meiryo UI"/>
              </a:rPr>
              <a:t>円</a:t>
            </a:r>
            <a:endParaRPr lang="en-US" altLang="ja-JP" sz="1400" dirty="0">
              <a:latin typeface="Meiryo UI"/>
              <a:ea typeface="Meiryo UI"/>
            </a:endParaRPr>
          </a:p>
          <a:p>
            <a:pPr lvl="2" defTabSz="914400" eaLnBrk="1" hangingPunct="1">
              <a:lnSpc>
                <a:spcPct val="100000"/>
              </a:lnSpc>
              <a:spcBef>
                <a:spcPts val="600"/>
              </a:spcBef>
              <a:buFont typeface="Wingdings" panose="05000000000000000000" pitchFamily="2" charset="2"/>
              <a:buChar char="Ø"/>
            </a:pPr>
            <a:r>
              <a:rPr lang="en-US" altLang="ja-JP" sz="1400" dirty="0">
                <a:latin typeface="Meiryo UI"/>
                <a:ea typeface="Meiryo UI"/>
              </a:rPr>
              <a:t>○○</a:t>
            </a:r>
            <a:r>
              <a:rPr lang="ja-JP" altLang="en-US" sz="1400" dirty="0">
                <a:latin typeface="Meiryo UI"/>
                <a:ea typeface="Meiryo UI"/>
              </a:rPr>
              <a:t>費：</a:t>
            </a:r>
            <a:endParaRPr lang="en-US" altLang="ja-JP" sz="1400" dirty="0">
              <a:latin typeface="Meiryo UI"/>
              <a:ea typeface="Meiryo UI"/>
            </a:endParaRPr>
          </a:p>
          <a:p>
            <a:pPr lvl="2" defTabSz="914400" eaLnBrk="1" hangingPunct="1">
              <a:lnSpc>
                <a:spcPct val="100000"/>
              </a:lnSpc>
              <a:spcBef>
                <a:spcPts val="600"/>
              </a:spcBef>
              <a:buFont typeface="Wingdings" panose="05000000000000000000" pitchFamily="2" charset="2"/>
              <a:buChar char="Ø"/>
            </a:pPr>
            <a:r>
              <a:rPr lang="en-US" altLang="ja-JP" sz="1400" dirty="0">
                <a:latin typeface="Meiryo UI"/>
                <a:ea typeface="Meiryo UI"/>
              </a:rPr>
              <a:t>○○</a:t>
            </a:r>
            <a:r>
              <a:rPr lang="ja-JP" altLang="en-US" sz="1400" dirty="0">
                <a:latin typeface="Meiryo UI"/>
                <a:ea typeface="Meiryo UI"/>
              </a:rPr>
              <a:t>費：</a:t>
            </a:r>
            <a:endParaRPr lang="en-US" altLang="ja-JP" sz="1400" dirty="0">
              <a:latin typeface="Meiryo UI"/>
              <a:ea typeface="Meiryo UI"/>
            </a:endParaRPr>
          </a:p>
        </p:txBody>
      </p:sp>
    </p:spTree>
    <p:extLst>
      <p:ext uri="{BB962C8B-B14F-4D97-AF65-F5344CB8AC3E}">
        <p14:creationId xmlns:p14="http://schemas.microsoft.com/office/powerpoint/2010/main" val="2478864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プロジェクト推進体制</a:t>
            </a:r>
          </a:p>
        </p:txBody>
      </p:sp>
      <p:sp>
        <p:nvSpPr>
          <p:cNvPr id="3" name="コンテンツ プレースホルダー 2">
            <a:extLst>
              <a:ext uri="{FF2B5EF4-FFF2-40B4-BE49-F238E27FC236}">
                <a16:creationId xmlns:a16="http://schemas.microsoft.com/office/drawing/2014/main" id="{DAF2C72B-230B-4EF2-8D27-EE103FC8BF7A}"/>
              </a:ext>
            </a:extLst>
          </p:cNvPr>
          <p:cNvSpPr>
            <a:spLocks noGrp="1"/>
          </p:cNvSpPr>
          <p:nvPr>
            <p:ph idx="1"/>
          </p:nvPr>
        </p:nvSpPr>
        <p:spPr>
          <a:xfrm>
            <a:off x="369871" y="744515"/>
            <a:ext cx="9154274" cy="5484835"/>
          </a:xfr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協働プロジェクトの準備、実施に関する実施体制を記載してください。</a:t>
            </a:r>
            <a:endParaRPr lang="en-US" altLang="ja-JP" sz="1800" dirty="0">
              <a:solidFill>
                <a:srgbClr val="FF0000"/>
              </a:solidFill>
              <a:latin typeface="Meiryo UI"/>
              <a:ea typeface="Meiryo UI"/>
            </a:endParaRPr>
          </a:p>
          <a:p>
            <a:pPr marL="0" indent="0">
              <a:lnSpc>
                <a:spcPct val="100000"/>
              </a:lnSpc>
              <a:spcBef>
                <a:spcPts val="600"/>
              </a:spcBef>
              <a:buNone/>
            </a:pPr>
            <a:r>
              <a:rPr lang="ja-JP" altLang="en-US" sz="1400" dirty="0">
                <a:latin typeface="Meiryo UI"/>
                <a:ea typeface="Meiryo UI"/>
              </a:rPr>
              <a:t>（例）</a:t>
            </a:r>
          </a:p>
          <a:p>
            <a:pPr marL="0" indent="0">
              <a:lnSpc>
                <a:spcPct val="100000"/>
              </a:lnSpc>
              <a:spcBef>
                <a:spcPts val="600"/>
              </a:spcBef>
              <a:buNone/>
            </a:pPr>
            <a:endParaRPr lang="en-US" altLang="ja-JP" sz="1800" dirty="0">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13</a:t>
            </a:fld>
            <a:endParaRPr lang="ja-JP" altLang="en-US">
              <a:latin typeface="Meiryo UI" panose="020B0604030504040204" pitchFamily="34" charset="-128"/>
              <a:ea typeface="Meiryo UI" panose="020B0604030504040204" pitchFamily="34" charset="-128"/>
            </a:endParaRPr>
          </a:p>
        </p:txBody>
      </p:sp>
      <p:cxnSp>
        <p:nvCxnSpPr>
          <p:cNvPr id="29" name="直線コネクタ 28">
            <a:extLst>
              <a:ext uri="{FF2B5EF4-FFF2-40B4-BE49-F238E27FC236}">
                <a16:creationId xmlns:a16="http://schemas.microsoft.com/office/drawing/2014/main" id="{E19C1E53-B795-CCD5-A482-ABAC2DA28EBD}"/>
              </a:ext>
            </a:extLst>
          </p:cNvPr>
          <p:cNvCxnSpPr>
            <a:cxnSpLocks/>
          </p:cNvCxnSpPr>
          <p:nvPr/>
        </p:nvCxnSpPr>
        <p:spPr>
          <a:xfrm>
            <a:off x="6674339" y="-1002783"/>
            <a:ext cx="5416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BFB695D2-C8C6-8ECF-B9FD-9D3928BE9A20}"/>
              </a:ext>
            </a:extLst>
          </p:cNvPr>
          <p:cNvGrpSpPr/>
          <p:nvPr/>
        </p:nvGrpSpPr>
        <p:grpSpPr>
          <a:xfrm>
            <a:off x="490475" y="1786180"/>
            <a:ext cx="8794910" cy="3952898"/>
            <a:chOff x="490475" y="1300405"/>
            <a:chExt cx="8794910" cy="3952898"/>
          </a:xfrm>
        </p:grpSpPr>
        <p:cxnSp>
          <p:nvCxnSpPr>
            <p:cNvPr id="6" name="直線コネクタ 5">
              <a:extLst>
                <a:ext uri="{FF2B5EF4-FFF2-40B4-BE49-F238E27FC236}">
                  <a16:creationId xmlns:a16="http://schemas.microsoft.com/office/drawing/2014/main" id="{644ECB88-82A8-2072-A88D-B8666FFF0A75}"/>
                </a:ext>
              </a:extLst>
            </p:cNvPr>
            <p:cNvCxnSpPr>
              <a:cxnSpLocks/>
              <a:stCxn id="15" idx="2"/>
              <a:endCxn id="33" idx="0"/>
            </p:cNvCxnSpPr>
            <p:nvPr/>
          </p:nvCxnSpPr>
          <p:spPr>
            <a:xfrm>
              <a:off x="4887930" y="2313643"/>
              <a:ext cx="0" cy="1926422"/>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F1BE3569-CFE2-8576-1636-C84F1CB07499}"/>
                </a:ext>
              </a:extLst>
            </p:cNvPr>
            <p:cNvGrpSpPr/>
            <p:nvPr/>
          </p:nvGrpSpPr>
          <p:grpSpPr>
            <a:xfrm>
              <a:off x="2709930" y="1300405"/>
              <a:ext cx="4356000" cy="1013238"/>
              <a:chOff x="416999" y="1484313"/>
              <a:chExt cx="4356000" cy="1013238"/>
            </a:xfrm>
          </p:grpSpPr>
          <p:sp>
            <p:nvSpPr>
              <p:cNvPr id="15" name="Rectangle 7">
                <a:extLst>
                  <a:ext uri="{FF2B5EF4-FFF2-40B4-BE49-F238E27FC236}">
                    <a16:creationId xmlns:a16="http://schemas.microsoft.com/office/drawing/2014/main" id="{46388D76-A6F9-A30C-19E9-C8B117B37AC7}"/>
                  </a:ext>
                </a:extLst>
              </p:cNvPr>
              <p:cNvSpPr>
                <a:spLocks noChangeArrowheads="1"/>
              </p:cNvSpPr>
              <p:nvPr/>
            </p:nvSpPr>
            <p:spPr bwMode="gray">
              <a:xfrm>
                <a:off x="416999" y="1844313"/>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氏名（代表取締役</a:t>
                </a:r>
                <a:r>
                  <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執行役員）</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最終責任者</a:t>
                </a:r>
                <a:endParaRPr kumimoji="1" lang="en-US" altLang="ja-JP" sz="1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17" name="Text Box 8">
                <a:extLst>
                  <a:ext uri="{FF2B5EF4-FFF2-40B4-BE49-F238E27FC236}">
                    <a16:creationId xmlns:a16="http://schemas.microsoft.com/office/drawing/2014/main" id="{0C0219C4-EC8A-F7D5-A330-2E438D7AA80D}"/>
                  </a:ext>
                </a:extLst>
              </p:cNvPr>
              <p:cNvSpPr txBox="1">
                <a:spLocks noChangeArrowheads="1"/>
              </p:cNvSpPr>
              <p:nvPr/>
            </p:nvSpPr>
            <p:spPr bwMode="gray">
              <a:xfrm>
                <a:off x="416999" y="1484313"/>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p>
                <a:pPr algn="ctr" fontAlgn="auto">
                  <a:lnSpc>
                    <a:spcPct val="95000"/>
                  </a:lnSpc>
                  <a:spcBef>
                    <a:spcPts val="0"/>
                  </a:spcBef>
                  <a:spcAft>
                    <a:spcPts val="0"/>
                  </a:spcAft>
                </a:pPr>
                <a:r>
                  <a:rPr kumimoji="1" lang="ja-JP" altLang="en-US" sz="1400" b="1" dirty="0">
                    <a:solidFill>
                      <a:schemeClr val="bg1"/>
                    </a:solidFill>
                    <a:latin typeface="Meiryo UI" panose="020B0604030504040204" pitchFamily="50" charset="-128"/>
                    <a:ea typeface="Meiryo UI" panose="020B0604030504040204" pitchFamily="50" charset="-128"/>
                    <a:cs typeface="Arial" panose="020B0604020202020204" pitchFamily="34" charset="0"/>
                  </a:rPr>
                  <a:t>最終責任者</a:t>
                </a:r>
              </a:p>
            </p:txBody>
          </p:sp>
        </p:grpSp>
        <p:grpSp>
          <p:nvGrpSpPr>
            <p:cNvPr id="18" name="グループ化 17">
              <a:extLst>
                <a:ext uri="{FF2B5EF4-FFF2-40B4-BE49-F238E27FC236}">
                  <a16:creationId xmlns:a16="http://schemas.microsoft.com/office/drawing/2014/main" id="{091937CE-B5A7-93D8-2429-CB51D02FFDE5}"/>
                </a:ext>
              </a:extLst>
            </p:cNvPr>
            <p:cNvGrpSpPr/>
            <p:nvPr/>
          </p:nvGrpSpPr>
          <p:grpSpPr>
            <a:xfrm>
              <a:off x="2709930" y="2607824"/>
              <a:ext cx="4356000" cy="1013238"/>
              <a:chOff x="416999" y="2811821"/>
              <a:chExt cx="4356000" cy="1013238"/>
            </a:xfrm>
          </p:grpSpPr>
          <p:sp>
            <p:nvSpPr>
              <p:cNvPr id="21" name="Rectangle 7">
                <a:extLst>
                  <a:ext uri="{FF2B5EF4-FFF2-40B4-BE49-F238E27FC236}">
                    <a16:creationId xmlns:a16="http://schemas.microsoft.com/office/drawing/2014/main" id="{99D5BB54-165A-FD92-E933-BC25BF2CDA55}"/>
                  </a:ext>
                </a:extLst>
              </p:cNvPr>
              <p:cNvSpPr>
                <a:spLocks noChangeArrowheads="1"/>
              </p:cNvSpPr>
              <p:nvPr/>
            </p:nvSpPr>
            <p:spPr bwMode="gray">
              <a:xfrm>
                <a:off x="416999" y="3171821"/>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業務全般の進捗・品質管理に関する現場責任者</a:t>
                </a:r>
                <a:endParaRPr kumimoji="1" lang="en-US" altLang="ja-JP" sz="1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22" name="Text Box 8">
                <a:extLst>
                  <a:ext uri="{FF2B5EF4-FFF2-40B4-BE49-F238E27FC236}">
                    <a16:creationId xmlns:a16="http://schemas.microsoft.com/office/drawing/2014/main" id="{9AA5711D-E233-A759-0DC2-EDBEC20F1956}"/>
                  </a:ext>
                </a:extLst>
              </p:cNvPr>
              <p:cNvSpPr txBox="1">
                <a:spLocks noChangeArrowheads="1"/>
              </p:cNvSpPr>
              <p:nvPr/>
            </p:nvSpPr>
            <p:spPr bwMode="gray">
              <a:xfrm>
                <a:off x="416999" y="2811821"/>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400" dirty="0">
                    <a:latin typeface="Meiryo UI" panose="020B0604030504040204" pitchFamily="50" charset="-128"/>
                    <a:ea typeface="Meiryo UI" panose="020B0604030504040204" pitchFamily="50" charset="-128"/>
                    <a:cs typeface="Arial" panose="020B0604020202020204" pitchFamily="34" charset="0"/>
                  </a:rPr>
                  <a:t>プロジェクトマネージャー（業務責任者）</a:t>
                </a:r>
              </a:p>
            </p:txBody>
          </p:sp>
        </p:grpSp>
        <p:grpSp>
          <p:nvGrpSpPr>
            <p:cNvPr id="24" name="グループ化 23">
              <a:extLst>
                <a:ext uri="{FF2B5EF4-FFF2-40B4-BE49-F238E27FC236}">
                  <a16:creationId xmlns:a16="http://schemas.microsoft.com/office/drawing/2014/main" id="{434A5733-6BFE-2BA0-1CD0-87567BC70844}"/>
                </a:ext>
              </a:extLst>
            </p:cNvPr>
            <p:cNvGrpSpPr/>
            <p:nvPr/>
          </p:nvGrpSpPr>
          <p:grpSpPr>
            <a:xfrm>
              <a:off x="490475" y="4240065"/>
              <a:ext cx="2615933" cy="1013238"/>
              <a:chOff x="416999" y="4616408"/>
              <a:chExt cx="4356000" cy="1013238"/>
            </a:xfrm>
          </p:grpSpPr>
          <p:sp>
            <p:nvSpPr>
              <p:cNvPr id="25" name="Text Box 8">
                <a:extLst>
                  <a:ext uri="{FF2B5EF4-FFF2-40B4-BE49-F238E27FC236}">
                    <a16:creationId xmlns:a16="http://schemas.microsoft.com/office/drawing/2014/main" id="{FCC1F18B-A9BB-2E9D-A233-FC3EB1F53F15}"/>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400" dirty="0">
                    <a:latin typeface="Meiryo UI" panose="020B0604030504040204" pitchFamily="50" charset="-128"/>
                    <a:ea typeface="Meiryo UI" panose="020B0604030504040204" pitchFamily="50" charset="-128"/>
                    <a:cs typeface="Arial" panose="020B0604020202020204" pitchFamily="34" charset="0"/>
                  </a:rPr>
                  <a:t>計画班</a:t>
                </a:r>
              </a:p>
            </p:txBody>
          </p:sp>
          <p:sp>
            <p:nvSpPr>
              <p:cNvPr id="26" name="Rectangle 7">
                <a:extLst>
                  <a:ext uri="{FF2B5EF4-FFF2-40B4-BE49-F238E27FC236}">
                    <a16:creationId xmlns:a16="http://schemas.microsoft.com/office/drawing/2014/main" id="{A09FE3B7-8136-2C0E-A559-9A50F37A9D40}"/>
                  </a:ext>
                </a:extLst>
              </p:cNvPr>
              <p:cNvSpPr>
                <a:spLocks noChangeArrowheads="1"/>
              </p:cNvSpPr>
              <p:nvPr/>
            </p:nvSpPr>
            <p:spPr bwMode="gray">
              <a:xfrm>
                <a:off x="416999" y="4976408"/>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32" name="グループ化 31">
              <a:extLst>
                <a:ext uri="{FF2B5EF4-FFF2-40B4-BE49-F238E27FC236}">
                  <a16:creationId xmlns:a16="http://schemas.microsoft.com/office/drawing/2014/main" id="{D7BCC38A-6E46-D539-E254-F82A759A6144}"/>
                </a:ext>
              </a:extLst>
            </p:cNvPr>
            <p:cNvGrpSpPr/>
            <p:nvPr/>
          </p:nvGrpSpPr>
          <p:grpSpPr>
            <a:xfrm>
              <a:off x="3579963" y="4240065"/>
              <a:ext cx="2615933" cy="1013238"/>
              <a:chOff x="416999" y="4616408"/>
              <a:chExt cx="4356000" cy="1013238"/>
            </a:xfrm>
          </p:grpSpPr>
          <p:sp>
            <p:nvSpPr>
              <p:cNvPr id="33" name="Text Box 8">
                <a:extLst>
                  <a:ext uri="{FF2B5EF4-FFF2-40B4-BE49-F238E27FC236}">
                    <a16:creationId xmlns:a16="http://schemas.microsoft.com/office/drawing/2014/main" id="{A9DBF4EA-9ED0-F139-5C13-A3E2AF9749FD}"/>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400" dirty="0">
                    <a:latin typeface="Meiryo UI" panose="020B0604030504040204" pitchFamily="50" charset="-128"/>
                    <a:ea typeface="Meiryo UI" panose="020B0604030504040204" pitchFamily="50" charset="-128"/>
                    <a:cs typeface="Arial" panose="020B0604020202020204" pitchFamily="34" charset="0"/>
                  </a:rPr>
                  <a:t>作業班</a:t>
                </a:r>
              </a:p>
            </p:txBody>
          </p:sp>
          <p:sp>
            <p:nvSpPr>
              <p:cNvPr id="34" name="Rectangle 7">
                <a:extLst>
                  <a:ext uri="{FF2B5EF4-FFF2-40B4-BE49-F238E27FC236}">
                    <a16:creationId xmlns:a16="http://schemas.microsoft.com/office/drawing/2014/main" id="{ECB8597F-6188-63F9-4871-87977B727295}"/>
                  </a:ext>
                </a:extLst>
              </p:cNvPr>
              <p:cNvSpPr>
                <a:spLocks noChangeArrowheads="1"/>
              </p:cNvSpPr>
              <p:nvPr/>
            </p:nvSpPr>
            <p:spPr bwMode="gray">
              <a:xfrm>
                <a:off x="416999" y="4976408"/>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35" name="グループ化 34">
              <a:extLst>
                <a:ext uri="{FF2B5EF4-FFF2-40B4-BE49-F238E27FC236}">
                  <a16:creationId xmlns:a16="http://schemas.microsoft.com/office/drawing/2014/main" id="{950F6F76-E882-9541-A954-D83860226885}"/>
                </a:ext>
              </a:extLst>
            </p:cNvPr>
            <p:cNvGrpSpPr/>
            <p:nvPr/>
          </p:nvGrpSpPr>
          <p:grpSpPr>
            <a:xfrm>
              <a:off x="6669452" y="4240065"/>
              <a:ext cx="2615933" cy="1013238"/>
              <a:chOff x="416999" y="4616408"/>
              <a:chExt cx="4356000" cy="1013238"/>
            </a:xfrm>
          </p:grpSpPr>
          <p:sp>
            <p:nvSpPr>
              <p:cNvPr id="36" name="Text Box 8">
                <a:extLst>
                  <a:ext uri="{FF2B5EF4-FFF2-40B4-BE49-F238E27FC236}">
                    <a16:creationId xmlns:a16="http://schemas.microsoft.com/office/drawing/2014/main" id="{6ABE386C-BDFE-18E7-4961-B7F86E64714B}"/>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400" dirty="0">
                    <a:latin typeface="Meiryo UI" panose="020B0604030504040204" pitchFamily="50" charset="-128"/>
                    <a:ea typeface="Meiryo UI" panose="020B0604030504040204" pitchFamily="50" charset="-128"/>
                    <a:cs typeface="Arial" panose="020B0604020202020204" pitchFamily="34" charset="0"/>
                  </a:rPr>
                  <a:t>分析班</a:t>
                </a:r>
              </a:p>
            </p:txBody>
          </p:sp>
          <p:sp>
            <p:nvSpPr>
              <p:cNvPr id="37" name="Rectangle 7">
                <a:extLst>
                  <a:ext uri="{FF2B5EF4-FFF2-40B4-BE49-F238E27FC236}">
                    <a16:creationId xmlns:a16="http://schemas.microsoft.com/office/drawing/2014/main" id="{9CC60C71-F5F3-7CF6-936E-143600112F80}"/>
                  </a:ext>
                </a:extLst>
              </p:cNvPr>
              <p:cNvSpPr>
                <a:spLocks noChangeArrowheads="1"/>
              </p:cNvSpPr>
              <p:nvPr/>
            </p:nvSpPr>
            <p:spPr bwMode="gray">
              <a:xfrm>
                <a:off x="416999" y="4976408"/>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cxnSp>
          <p:nvCxnSpPr>
            <p:cNvPr id="40" name="コネクタ: カギ線 39">
              <a:extLst>
                <a:ext uri="{FF2B5EF4-FFF2-40B4-BE49-F238E27FC236}">
                  <a16:creationId xmlns:a16="http://schemas.microsoft.com/office/drawing/2014/main" id="{9B492DCC-54EB-D0B0-D18A-ED82CC2ACF0D}"/>
                </a:ext>
              </a:extLst>
            </p:cNvPr>
            <p:cNvCxnSpPr>
              <a:cxnSpLocks/>
              <a:stCxn id="25" idx="0"/>
              <a:endCxn id="36" idx="0"/>
            </p:cNvCxnSpPr>
            <p:nvPr/>
          </p:nvCxnSpPr>
          <p:spPr>
            <a:xfrm rot="5400000" flipH="1" flipV="1">
              <a:off x="4887930" y="1150577"/>
              <a:ext cx="12700" cy="6178977"/>
            </a:xfrm>
            <a:prstGeom prst="bentConnector3">
              <a:avLst>
                <a:gd name="adj1" fmla="val 180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51081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1"/>
            <a:ext cx="8543925"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応募者の情報</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a:t>
            </a:fld>
            <a:endParaRPr lang="ja-JP" altLang="en-US">
              <a:latin typeface="Meiryo UI" panose="020B0604030504040204" pitchFamily="34" charset="-128"/>
              <a:ea typeface="Meiryo UI" panose="020B0604030504040204" pitchFamily="34" charset="-128"/>
            </a:endParaRPr>
          </a:p>
        </p:txBody>
      </p:sp>
      <p:graphicFrame>
        <p:nvGraphicFramePr>
          <p:cNvPr id="5" name="表 4">
            <a:extLst>
              <a:ext uri="{FF2B5EF4-FFF2-40B4-BE49-F238E27FC236}">
                <a16:creationId xmlns:a16="http://schemas.microsoft.com/office/drawing/2014/main" id="{BC6062FB-9B4C-4595-AEC6-E466582B2C1C}"/>
              </a:ext>
            </a:extLst>
          </p:cNvPr>
          <p:cNvGraphicFramePr>
            <a:graphicFrameLocks noGrp="1"/>
          </p:cNvGraphicFramePr>
          <p:nvPr>
            <p:extLst>
              <p:ext uri="{D42A27DB-BD31-4B8C-83A1-F6EECF244321}">
                <p14:modId xmlns:p14="http://schemas.microsoft.com/office/powerpoint/2010/main" val="805540508"/>
              </p:ext>
            </p:extLst>
          </p:nvPr>
        </p:nvGraphicFramePr>
        <p:xfrm>
          <a:off x="681037" y="562063"/>
          <a:ext cx="8543925" cy="6183407"/>
        </p:xfrm>
        <a:graphic>
          <a:graphicData uri="http://schemas.openxmlformats.org/drawingml/2006/table">
            <a:tbl>
              <a:tblPr firstRow="1" firstCol="1" bandRow="1">
                <a:tableStyleId>{5C22544A-7EE6-4342-B048-85BDC9FD1C3A}</a:tableStyleId>
              </a:tblPr>
              <a:tblGrid>
                <a:gridCol w="2417343">
                  <a:extLst>
                    <a:ext uri="{9D8B030D-6E8A-4147-A177-3AD203B41FA5}">
                      <a16:colId xmlns:a16="http://schemas.microsoft.com/office/drawing/2014/main" val="3915567555"/>
                    </a:ext>
                  </a:extLst>
                </a:gridCol>
                <a:gridCol w="6126582">
                  <a:extLst>
                    <a:ext uri="{9D8B030D-6E8A-4147-A177-3AD203B41FA5}">
                      <a16:colId xmlns:a16="http://schemas.microsoft.com/office/drawing/2014/main" val="3934024063"/>
                    </a:ext>
                  </a:extLst>
                </a:gridCol>
              </a:tblGrid>
              <a:tr h="400683">
                <a:tc>
                  <a:txBody>
                    <a:bodyPr/>
                    <a:lstStyle/>
                    <a:p>
                      <a:pPr marL="133350" indent="-13335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本社所在地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400683">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設立年月日</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400683">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資本金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422126">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社員数</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marR="0" lvl="0" indent="-133350" algn="just" defTabSz="914400" rtl="0" eaLnBrk="1" fontAlgn="auto" latinLnBrk="0" hangingPunct="1">
                        <a:lnSpc>
                          <a:spcPts val="1800"/>
                        </a:lnSpc>
                        <a:spcBef>
                          <a:spcPts val="0"/>
                        </a:spcBef>
                        <a:spcAft>
                          <a:spcPts val="0"/>
                        </a:spcAft>
                        <a:buClrTx/>
                        <a:buSzTx/>
                        <a:buFontTx/>
                        <a:buNone/>
                        <a:tabLst/>
                        <a:defRPr/>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（うち、正社員数）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293410">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主要株主</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422126">
                <a:tc>
                  <a:txBody>
                    <a:bodyPr/>
                    <a:lstStyle/>
                    <a:p>
                      <a:pPr marL="0" indent="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これまでの資金調達実績・</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今後の資金調達見込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7710060"/>
                  </a:ext>
                </a:extLst>
              </a:tr>
              <a:tr h="422126">
                <a:tc>
                  <a:txBody>
                    <a:bodyPr/>
                    <a:lstStyle/>
                    <a:p>
                      <a:pPr marL="133350" indent="-13335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貴社を特徴づける</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サービス・事業</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400683">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ホームページ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r h="400683">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代表者略歴</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0588125"/>
                  </a:ext>
                </a:extLst>
              </a:tr>
              <a:tr h="1299285">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組織図</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just">
                        <a:lnSpc>
                          <a:spcPts val="1800"/>
                        </a:lnSpc>
                        <a:spcAft>
                          <a:spcPts val="0"/>
                        </a:spcAft>
                      </a:pP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just">
                        <a:lnSpc>
                          <a:spcPts val="1800"/>
                        </a:lnSpc>
                        <a:spcAft>
                          <a:spcPts val="0"/>
                        </a:spcAft>
                      </a:pP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just">
                        <a:lnSpc>
                          <a:spcPts val="1800"/>
                        </a:lnSpc>
                        <a:spcAft>
                          <a:spcPts val="0"/>
                        </a:spcAft>
                      </a:pP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just">
                        <a:lnSpc>
                          <a:spcPts val="1800"/>
                        </a:lnSpc>
                        <a:spcAft>
                          <a:spcPts val="0"/>
                        </a:spcAft>
                      </a:pPr>
                      <a:endPar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99291549"/>
                  </a:ext>
                </a:extLst>
              </a:tr>
              <a:tr h="688904">
                <a:tc>
                  <a:txBody>
                    <a:bodyPr/>
                    <a:lstStyle/>
                    <a:p>
                      <a:pPr marL="0" indent="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東京都からのスタートアップ向け支援を受けた実績</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24684316"/>
                  </a:ext>
                </a:extLst>
              </a:tr>
              <a:tr h="592325">
                <a:tc>
                  <a:txBody>
                    <a:bodyPr/>
                    <a:lstStyle/>
                    <a:p>
                      <a:pPr marL="0" indent="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協働したい協働促進サポーター</a:t>
                      </a:r>
                      <a:r>
                        <a:rPr kumimoji="1" lang="en-US" altLang="ja-JP" sz="900" b="0" kern="1200" dirty="0">
                          <a:solidFill>
                            <a:schemeClr val="tx1"/>
                          </a:solidFill>
                          <a:effectLst/>
                          <a:latin typeface="Meiryo UI" panose="020B0604030504040204" pitchFamily="34" charset="-128"/>
                          <a:ea typeface="Meiryo UI" panose="020B0604030504040204" pitchFamily="34" charset="-128"/>
                          <a:cs typeface="+mn-cs"/>
                        </a:rPr>
                        <a:t>※</a:t>
                      </a:r>
                      <a:r>
                        <a:rPr kumimoji="1" lang="ja-JP" altLang="en-US" sz="900" b="0" kern="1200" dirty="0">
                          <a:solidFill>
                            <a:schemeClr val="tx1"/>
                          </a:solidFill>
                          <a:effectLst/>
                          <a:latin typeface="Meiryo UI" panose="020B0604030504040204" pitchFamily="34" charset="-128"/>
                          <a:ea typeface="Meiryo UI" panose="020B0604030504040204" pitchFamily="34" charset="-128"/>
                          <a:cs typeface="+mn-cs"/>
                        </a:rPr>
                        <a:t>必ずしも協働が約束されるものではございません</a:t>
                      </a:r>
                      <a:endPar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8862515"/>
                  </a:ext>
                </a:extLst>
              </a:tr>
            </a:tbl>
          </a:graphicData>
        </a:graphic>
      </p:graphicFrame>
    </p:spTree>
    <p:extLst>
      <p:ext uri="{BB962C8B-B14F-4D97-AF65-F5344CB8AC3E}">
        <p14:creationId xmlns:p14="http://schemas.microsoft.com/office/powerpoint/2010/main" val="99693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p:txBody>
          <a:bodyPr/>
          <a:lstStyle/>
          <a:p>
            <a:r>
              <a:rPr lang="ja-JP" altLang="en-US" sz="2000" b="1" dirty="0">
                <a:latin typeface="Meiryo UI" panose="020B0604030504040204" pitchFamily="34" charset="-128"/>
                <a:ea typeface="Meiryo UI" panose="020B0604030504040204" pitchFamily="34" charset="-128"/>
              </a:rPr>
              <a:t>応募者</a:t>
            </a:r>
            <a:r>
              <a:rPr kumimoji="1" lang="ja-JP" altLang="en-US" sz="2000" b="1" dirty="0">
                <a:latin typeface="Meiryo UI" panose="020B0604030504040204" pitchFamily="34" charset="-128"/>
                <a:ea typeface="Meiryo UI" panose="020B0604030504040204" pitchFamily="34" charset="-128"/>
              </a:rPr>
              <a:t>のミッション①（ミッション概要・背景・戦略）</a:t>
            </a:r>
          </a:p>
        </p:txBody>
      </p:sp>
      <p:sp>
        <p:nvSpPr>
          <p:cNvPr id="4" name="スライド番号プレースホルダー 3">
            <a:extLst>
              <a:ext uri="{FF2B5EF4-FFF2-40B4-BE49-F238E27FC236}">
                <a16:creationId xmlns:a16="http://schemas.microsoft.com/office/drawing/2014/main" id="{75C73E72-1F14-664D-BF7F-846E91307D74}"/>
              </a:ext>
            </a:extLst>
          </p:cNvPr>
          <p:cNvSpPr>
            <a:spLocks noGrp="1"/>
          </p:cNvSpPr>
          <p:nvPr>
            <p:ph type="sldNum" sz="quarter" idx="12"/>
          </p:nvPr>
        </p:nvSpPr>
        <p:spPr/>
        <p:txBody>
          <a:bodyPr/>
          <a:lstStyle/>
          <a:p>
            <a:pPr>
              <a:defRPr/>
            </a:pPr>
            <a:fld id="{96BA3565-E867-44AF-9D39-29D41BFB608A}" type="slidenum">
              <a:rPr lang="ja-JP" altLang="en-US" smtClean="0"/>
              <a:pPr>
                <a:defRPr/>
              </a:pPr>
              <a:t>2</a:t>
            </a:fld>
            <a:endParaRPr lang="ja-JP" altLang="en-US"/>
          </a:p>
        </p:txBody>
      </p:sp>
      <p:sp>
        <p:nvSpPr>
          <p:cNvPr id="7" name="コンテンツ プレースホルダー 2">
            <a:extLst>
              <a:ext uri="{FF2B5EF4-FFF2-40B4-BE49-F238E27FC236}">
                <a16:creationId xmlns:a16="http://schemas.microsoft.com/office/drawing/2014/main" id="{9CCE74EB-08AB-F649-99BE-4FD32D15F8F6}"/>
              </a:ext>
            </a:extLst>
          </p:cNvPr>
          <p:cNvSpPr txBox="1">
            <a:spLocks/>
          </p:cNvSpPr>
          <p:nvPr/>
        </p:nvSpPr>
        <p:spPr bwMode="auto">
          <a:xfrm>
            <a:off x="404544" y="562061"/>
            <a:ext cx="9096912" cy="5930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企業のミッションを記載してください。また、そのミッションを策定した背景・理由、及び、ミッションに応じた戦略を記載してください。</a:t>
            </a:r>
            <a:endParaRPr lang="en-US" altLang="ja-JP" sz="1800" dirty="0">
              <a:solidFill>
                <a:srgbClr val="FF0000"/>
              </a:solidFill>
              <a:latin typeface="Meiryo UI"/>
              <a:ea typeface="Meiryo UI"/>
            </a:endParaRPr>
          </a:p>
          <a:p>
            <a:pPr marL="0" indent="0" defTabSz="914400" eaLnBrk="1" hangingPunct="1">
              <a:lnSpc>
                <a:spcPct val="100000"/>
              </a:lnSpc>
              <a:spcBef>
                <a:spcPts val="600"/>
              </a:spcBef>
              <a:buNone/>
            </a:pPr>
            <a:r>
              <a:rPr lang="ja-JP" altLang="en-US" sz="1400" u="sng" dirty="0">
                <a:latin typeface="Meiryo UI"/>
                <a:ea typeface="Meiryo UI"/>
              </a:rPr>
              <a:t>企業ミッション</a:t>
            </a:r>
            <a:endParaRPr lang="en-US" altLang="ja-JP" sz="1400" u="sng" dirty="0">
              <a:latin typeface="Meiryo UI"/>
              <a:ea typeface="Meiryo UI"/>
            </a:endParaRPr>
          </a:p>
          <a:p>
            <a:pPr defTabSz="914400" eaLnBrk="1" hangingPunct="1">
              <a:lnSpc>
                <a:spcPct val="100000"/>
              </a:lnSpc>
              <a:spcBef>
                <a:spcPts val="600"/>
              </a:spcBef>
            </a:pPr>
            <a:r>
              <a:rPr lang="ja-JP" altLang="en-US" sz="1400" dirty="0">
                <a:latin typeface="Meiryo UI"/>
                <a:ea typeface="Meiryo UI"/>
              </a:rPr>
              <a:t>「○○によって○○な世の中を作る」</a:t>
            </a:r>
            <a:endParaRPr lang="en-US" altLang="ja-JP" sz="1400" dirty="0">
              <a:latin typeface="Meiryo UI"/>
              <a:ea typeface="Meiryo UI"/>
            </a:endParaRPr>
          </a:p>
          <a:p>
            <a:pPr marL="0" indent="0" defTabSz="914400" eaLnBrk="1" hangingPunct="1">
              <a:lnSpc>
                <a:spcPct val="100000"/>
              </a:lnSpc>
              <a:spcBef>
                <a:spcPts val="600"/>
              </a:spcBef>
              <a:buNone/>
            </a:pPr>
            <a:r>
              <a:rPr lang="ja-JP" altLang="en-US" sz="1400" u="sng" dirty="0">
                <a:latin typeface="Meiryo UI"/>
                <a:ea typeface="Meiryo UI"/>
              </a:rPr>
              <a:t>背景</a:t>
            </a:r>
            <a:endParaRPr lang="en-US" altLang="ja-JP" sz="1400" u="sng" dirty="0">
              <a:latin typeface="Meiryo UI"/>
              <a:ea typeface="Meiryo UI"/>
            </a:endParaRPr>
          </a:p>
          <a:p>
            <a:pPr defTabSz="914400" eaLnBrk="1" hangingPunct="1">
              <a:lnSpc>
                <a:spcPct val="100000"/>
              </a:lnSpc>
              <a:spcBef>
                <a:spcPts val="600"/>
              </a:spcBef>
            </a:pPr>
            <a:r>
              <a:rPr lang="ja-JP" altLang="en-US" sz="1400" dirty="0">
                <a:latin typeface="Meiryo UI"/>
                <a:ea typeface="Meiryo UI"/>
              </a:rPr>
              <a:t>創業者である○○は、学生時代に○○をしていた経験から○○に対して課題意識を抱いていた。当該経験をきっかけに、機械操作が得意ではない方々に向けたデバイスを開発することで、情報格差をなくすことを目指し創業。</a:t>
            </a:r>
            <a:endParaRPr lang="en-US" altLang="ja-JP" sz="1400" dirty="0">
              <a:latin typeface="Meiryo UI"/>
              <a:ea typeface="Meiryo UI"/>
            </a:endParaRPr>
          </a:p>
          <a:p>
            <a:pPr marL="0" indent="0" defTabSz="914400" eaLnBrk="1" hangingPunct="1">
              <a:lnSpc>
                <a:spcPct val="100000"/>
              </a:lnSpc>
              <a:spcBef>
                <a:spcPts val="600"/>
              </a:spcBef>
              <a:buNone/>
            </a:pPr>
            <a:r>
              <a:rPr lang="ja-JP" altLang="en-US" sz="1400" u="sng" dirty="0">
                <a:latin typeface="Meiryo UI"/>
                <a:ea typeface="Meiryo UI"/>
              </a:rPr>
              <a:t>戦略</a:t>
            </a:r>
            <a:endParaRPr lang="en-US" altLang="ja-JP" sz="1400" u="sng" dirty="0">
              <a:latin typeface="Meiryo UI"/>
              <a:ea typeface="Meiryo UI"/>
            </a:endParaRPr>
          </a:p>
          <a:p>
            <a:pPr defTabSz="914400" eaLnBrk="1" hangingPunct="1">
              <a:lnSpc>
                <a:spcPct val="100000"/>
              </a:lnSpc>
              <a:spcBef>
                <a:spcPts val="600"/>
              </a:spcBef>
            </a:pPr>
            <a:r>
              <a:rPr lang="ja-JP" altLang="en-US" sz="1400" dirty="0">
                <a:latin typeface="Meiryo UI"/>
                <a:ea typeface="Meiryo UI"/>
              </a:rPr>
              <a:t>企業ミッションを達成するためにローンチした○○を○○年までに国内で○○億円までの売り上げた後に、 ○○年までに○○国や○○国において○○ドルの売り上げを目指す。</a:t>
            </a:r>
          </a:p>
        </p:txBody>
      </p:sp>
    </p:spTree>
    <p:extLst>
      <p:ext uri="{BB962C8B-B14F-4D97-AF65-F5344CB8AC3E}">
        <p14:creationId xmlns:p14="http://schemas.microsoft.com/office/powerpoint/2010/main" val="2761194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xfrm>
            <a:off x="0" y="1"/>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応募者のミッション②（ミッションに従った協働プロジェクトを通じて実現する社会変革等）</a:t>
            </a: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3</a:t>
            </a:fld>
            <a:endParaRPr lang="ja-JP" altLang="en-US">
              <a:latin typeface="Meiryo UI" panose="020B0604030504040204" pitchFamily="34" charset="-128"/>
              <a:ea typeface="Meiryo UI" panose="020B0604030504040204" pitchFamily="34" charset="-128"/>
            </a:endParaRPr>
          </a:p>
        </p:txBody>
      </p:sp>
      <p:sp>
        <p:nvSpPr>
          <p:cNvPr id="8" name="コンテンツ プレースホルダー 2">
            <a:extLst>
              <a:ext uri="{FF2B5EF4-FFF2-40B4-BE49-F238E27FC236}">
                <a16:creationId xmlns:a16="http://schemas.microsoft.com/office/drawing/2014/main" id="{E504BF96-9791-47A1-9825-31BDF7E0C682}"/>
              </a:ext>
            </a:extLst>
          </p:cNvPr>
          <p:cNvSpPr txBox="1">
            <a:spLocks/>
          </p:cNvSpPr>
          <p:nvPr/>
        </p:nvSpPr>
        <p:spPr bwMode="auto">
          <a:xfrm>
            <a:off x="388788" y="676585"/>
            <a:ext cx="9227823" cy="681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nSpc>
                <a:spcPct val="90000"/>
              </a:lnSpc>
              <a:spcBef>
                <a:spcPts val="1000"/>
              </a:spcBef>
              <a:buFont typeface="Arial" panose="020B0604020202020204" pitchFamily="34" charset="0"/>
              <a:buChar char="•"/>
              <a:defRPr kumimoji="1" sz="1800">
                <a:solidFill>
                  <a:srgbClr val="FF0000"/>
                </a:solidFill>
                <a:latin typeface="+mn-lt"/>
              </a:defRPr>
            </a:lvl1pPr>
            <a:lvl2pPr marL="685800" indent="-228600">
              <a:lnSpc>
                <a:spcPct val="90000"/>
              </a:lnSpc>
              <a:spcBef>
                <a:spcPts val="500"/>
              </a:spcBef>
              <a:buFont typeface="Arial" panose="020B0604020202020204" pitchFamily="34" charset="0"/>
              <a:buChar char="•"/>
              <a:defRPr kumimoji="1" sz="2400">
                <a:latin typeface="+mn-lt"/>
              </a:defRPr>
            </a:lvl2pPr>
            <a:lvl3pPr marL="1143000" indent="-228600">
              <a:lnSpc>
                <a:spcPct val="90000"/>
              </a:lnSpc>
              <a:spcBef>
                <a:spcPts val="500"/>
              </a:spcBef>
              <a:buFont typeface="Arial" panose="020B0604020202020204" pitchFamily="34" charset="0"/>
              <a:buChar char="•"/>
              <a:defRPr kumimoji="1" sz="2000">
                <a:latin typeface="+mn-lt"/>
              </a:defRPr>
            </a:lvl3pPr>
            <a:lvl4pPr marL="1600200" indent="-228600">
              <a:lnSpc>
                <a:spcPct val="90000"/>
              </a:lnSpc>
              <a:spcBef>
                <a:spcPts val="500"/>
              </a:spcBef>
              <a:buFont typeface="Arial" panose="020B0604020202020204" pitchFamily="34" charset="0"/>
              <a:buChar char="•"/>
              <a:defRPr kumimoji="1">
                <a:latin typeface="+mn-lt"/>
              </a:defRPr>
            </a:lvl4pPr>
            <a:lvl5pPr marL="2057400" indent="-228600">
              <a:lnSpc>
                <a:spcPct val="90000"/>
              </a:lnSpc>
              <a:spcBef>
                <a:spcPts val="500"/>
              </a:spcBef>
              <a:buFont typeface="Arial" panose="020B0604020202020204" pitchFamily="34" charset="0"/>
              <a:buChar char="•"/>
              <a:defRPr kumimoji="1">
                <a:latin typeface="+mn-lt"/>
              </a:defRPr>
            </a:lvl5pPr>
            <a:lvl6pPr marL="2514600" indent="-228600">
              <a:lnSpc>
                <a:spcPct val="90000"/>
              </a:lnSpc>
              <a:spcBef>
                <a:spcPts val="500"/>
              </a:spcBef>
              <a:buFont typeface="Arial" panose="020B0604020202020204" pitchFamily="34" charset="0"/>
              <a:buChar char="•"/>
              <a:defRPr kumimoji="1" sz="1800">
                <a:latin typeface="+mn-lt"/>
              </a:defRPr>
            </a:lvl6pPr>
            <a:lvl7pPr marL="2971800" indent="-228600">
              <a:lnSpc>
                <a:spcPct val="90000"/>
              </a:lnSpc>
              <a:spcBef>
                <a:spcPts val="500"/>
              </a:spcBef>
              <a:buFont typeface="Arial" panose="020B0604020202020204" pitchFamily="34" charset="0"/>
              <a:buChar char="•"/>
              <a:defRPr kumimoji="1" sz="1800">
                <a:latin typeface="+mn-lt"/>
              </a:defRPr>
            </a:lvl7pPr>
            <a:lvl8pPr marL="3429000" indent="-228600">
              <a:lnSpc>
                <a:spcPct val="90000"/>
              </a:lnSpc>
              <a:spcBef>
                <a:spcPts val="500"/>
              </a:spcBef>
              <a:buFont typeface="Arial" panose="020B0604020202020204" pitchFamily="34" charset="0"/>
              <a:buChar char="•"/>
              <a:defRPr kumimoji="1" sz="1800">
                <a:latin typeface="+mn-lt"/>
              </a:defRPr>
            </a:lvl8pPr>
            <a:lvl9pPr marL="3886200" indent="-228600">
              <a:lnSpc>
                <a:spcPct val="90000"/>
              </a:lnSpc>
              <a:spcBef>
                <a:spcPts val="500"/>
              </a:spcBef>
              <a:buFont typeface="Arial" panose="020B0604020202020204" pitchFamily="34" charset="0"/>
              <a:buChar char="•"/>
              <a:defRPr kumimoji="1" sz="1800">
                <a:latin typeface="+mn-lt"/>
              </a:defRPr>
            </a:lvl9pPr>
          </a:lstStyle>
          <a:p>
            <a:pPr>
              <a:lnSpc>
                <a:spcPct val="100000"/>
              </a:lnSpc>
              <a:spcBef>
                <a:spcPts val="600"/>
              </a:spcBef>
              <a:buFont typeface="Wingdings" panose="05000000000000000000" pitchFamily="2" charset="2"/>
              <a:buChar char="n"/>
            </a:pPr>
            <a:r>
              <a:rPr lang="ja-JP" altLang="en-US" dirty="0">
                <a:latin typeface="Meiryo UI"/>
                <a:ea typeface="Meiryo UI"/>
              </a:rPr>
              <a:t>今回協働プロジェクトを行う事業を通して実現するイノベーションや社会変革、社会の将来像はどのようなものか、関連する社会的背景等も含めて、簡潔に記載してください。</a:t>
            </a:r>
            <a:endParaRPr lang="en-US" altLang="ja-JP" dirty="0">
              <a:latin typeface="Meiryo UI"/>
              <a:ea typeface="Meiryo UI"/>
            </a:endParaRPr>
          </a:p>
        </p:txBody>
      </p:sp>
      <p:pic>
        <p:nvPicPr>
          <p:cNvPr id="6" name="図 5">
            <a:extLst>
              <a:ext uri="{FF2B5EF4-FFF2-40B4-BE49-F238E27FC236}">
                <a16:creationId xmlns:a16="http://schemas.microsoft.com/office/drawing/2014/main" id="{4746D598-B24B-3D7E-D90D-ADCB271ECE60}"/>
              </a:ext>
            </a:extLst>
          </p:cNvPr>
          <p:cNvPicPr>
            <a:picLocks noChangeAspect="1"/>
          </p:cNvPicPr>
          <p:nvPr/>
        </p:nvPicPr>
        <p:blipFill>
          <a:blip r:embed="rId2"/>
          <a:stretch>
            <a:fillRect/>
          </a:stretch>
        </p:blipFill>
        <p:spPr>
          <a:xfrm>
            <a:off x="649777" y="2139255"/>
            <a:ext cx="8705843" cy="3572566"/>
          </a:xfrm>
          <a:prstGeom prst="rect">
            <a:avLst/>
          </a:prstGeom>
        </p:spPr>
      </p:pic>
    </p:spTree>
    <p:extLst>
      <p:ext uri="{BB962C8B-B14F-4D97-AF65-F5344CB8AC3E}">
        <p14:creationId xmlns:p14="http://schemas.microsoft.com/office/powerpoint/2010/main" val="70608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xfrm>
            <a:off x="0" y="1"/>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応募者の成長戦略①（ロードマップ）</a:t>
            </a: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4</a:t>
            </a:fld>
            <a:endParaRPr lang="ja-JP" altLang="en-US">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606F60FA-651F-8504-3F46-5488696F90D5}"/>
              </a:ext>
            </a:extLst>
          </p:cNvPr>
          <p:cNvSpPr txBox="1">
            <a:spLocks/>
          </p:cNvSpPr>
          <p:nvPr/>
        </p:nvSpPr>
        <p:spPr bwMode="auto">
          <a:xfrm>
            <a:off x="404544" y="699359"/>
            <a:ext cx="9096912" cy="5930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R="0" lvl="0" algn="l" defTabSz="457200" rtl="0" eaLnBrk="0" fontAlgn="base" latinLnBrk="0" hangingPunct="0">
              <a:lnSpc>
                <a:spcPct val="100000"/>
              </a:lnSpc>
              <a:spcBef>
                <a:spcPts val="600"/>
              </a:spcBef>
              <a:spcAft>
                <a:spcPct val="0"/>
              </a:spcAft>
              <a:buClrTx/>
              <a:buSzTx/>
              <a:buFont typeface="Wingdings" panose="05000000000000000000" pitchFamily="2" charset="2"/>
              <a:buChar char="n"/>
              <a:tabLst/>
              <a:defRPr/>
            </a:pPr>
            <a:r>
              <a:rPr kumimoji="0" lang="ja-JP" altLang="ja-JP"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自社が大きく成長するための企業全体のロードマップを</a:t>
            </a:r>
            <a:r>
              <a:rPr kumimoji="0" lang="ja-JP" altLang="en-US"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記載</a:t>
            </a:r>
            <a:r>
              <a:rPr kumimoji="0" lang="ja-JP" altLang="ja-JP"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してください。なお</a:t>
            </a:r>
            <a:r>
              <a:rPr kumimoji="0" lang="ja-JP" altLang="en-US"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、現時点で成長を阻害している阻害要因と、</a:t>
            </a:r>
            <a:r>
              <a:rPr kumimoji="0" lang="ja-JP" altLang="ja-JP"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今回応募する協働プロジェクトが、ロードマップにおいてどのような位置づけにあるのか、</a:t>
            </a:r>
            <a:r>
              <a:rPr kumimoji="0" lang="ja-JP" altLang="en-US"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が</a:t>
            </a:r>
            <a:r>
              <a:rPr kumimoji="0" lang="ja-JP" altLang="ja-JP"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分かるように記載してください。</a:t>
            </a:r>
            <a:r>
              <a:rPr kumimoji="0" lang="ja-JP" altLang="en-US" sz="1800" kern="0" dirty="0">
                <a:solidFill>
                  <a:srgbClr val="FF0000"/>
                </a:solidFill>
                <a:latin typeface="Meiryo UI" panose="020B0604030504040204" pitchFamily="50" charset="-128"/>
                <a:ea typeface="Meiryo UI" panose="020B0604030504040204" pitchFamily="50" charset="-128"/>
                <a:cs typeface="Segoe UI" panose="020B0502040204020203" pitchFamily="34" charset="0"/>
              </a:rPr>
              <a:t>また、海外展開を見据えている場合は国内外での成長に向けた本プロジェクトの位置づけを記載してください。</a:t>
            </a:r>
            <a:endParaRPr kumimoji="0" lang="ja-JP" altLang="ja-JP" sz="1800" b="0" i="0"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defTabSz="914400" eaLnBrk="1" hangingPunct="1">
              <a:lnSpc>
                <a:spcPct val="100000"/>
              </a:lnSpc>
              <a:spcBef>
                <a:spcPts val="600"/>
              </a:spcBef>
              <a:buFont typeface="Wingdings" panose="05000000000000000000" pitchFamily="2" charset="2"/>
              <a:buChar char="n"/>
            </a:pPr>
            <a:endParaRPr lang="ja-JP" altLang="en-US" sz="1400" dirty="0">
              <a:latin typeface="Meiryo UI"/>
              <a:ea typeface="Meiryo UI"/>
            </a:endParaRPr>
          </a:p>
        </p:txBody>
      </p:sp>
    </p:spTree>
    <p:extLst>
      <p:ext uri="{BB962C8B-B14F-4D97-AF65-F5344CB8AC3E}">
        <p14:creationId xmlns:p14="http://schemas.microsoft.com/office/powerpoint/2010/main" val="1271355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0" y="1"/>
            <a:ext cx="9501456" cy="562062"/>
          </a:xfrm>
        </p:spPr>
        <p:txBody>
          <a:bodyPr/>
          <a:lstStyle/>
          <a:p>
            <a:r>
              <a:rPr lang="ja-JP" altLang="en-US" sz="2000" b="1" dirty="0">
                <a:latin typeface="Meiryo UI" panose="020B0604030504040204" pitchFamily="34" charset="-128"/>
                <a:ea typeface="Meiryo UI" panose="020B0604030504040204" pitchFamily="34" charset="-128"/>
              </a:rPr>
              <a:t>応募者の成長戦略②（市場について）</a:t>
            </a:r>
            <a:endParaRPr kumimoji="1" lang="ja-JP" altLang="en-US" sz="2000" b="1" dirty="0">
              <a:latin typeface="Meiryo UI" panose="020B0604030504040204" pitchFamily="34" charset="-128"/>
              <a:ea typeface="Meiryo UI" panose="020B0604030504040204" pitchFamily="34" charset="-128"/>
            </a:endParaRPr>
          </a:p>
        </p:txBody>
      </p:sp>
      <p:sp>
        <p:nvSpPr>
          <p:cNvPr id="4" name="スライド番号プレースホルダー 3">
            <a:extLst>
              <a:ext uri="{FF2B5EF4-FFF2-40B4-BE49-F238E27FC236}">
                <a16:creationId xmlns:a16="http://schemas.microsoft.com/office/drawing/2014/main" id="{75C73E72-1F14-664D-BF7F-846E91307D74}"/>
              </a:ext>
            </a:extLst>
          </p:cNvPr>
          <p:cNvSpPr>
            <a:spLocks noGrp="1"/>
          </p:cNvSpPr>
          <p:nvPr>
            <p:ph type="sldNum" sz="quarter" idx="12"/>
          </p:nvPr>
        </p:nvSpPr>
        <p:spPr/>
        <p:txBody>
          <a:bodyPr/>
          <a:lstStyle/>
          <a:p>
            <a:pPr>
              <a:defRPr/>
            </a:pPr>
            <a:fld id="{96BA3565-E867-44AF-9D39-29D41BFB608A}" type="slidenum">
              <a:rPr lang="ja-JP" altLang="en-US" smtClean="0"/>
              <a:pPr>
                <a:defRPr/>
              </a:pPr>
              <a:t>5</a:t>
            </a:fld>
            <a:endParaRPr lang="ja-JP" altLang="en-US"/>
          </a:p>
        </p:txBody>
      </p:sp>
      <p:sp>
        <p:nvSpPr>
          <p:cNvPr id="8" name="コンテンツ プレースホルダー 2">
            <a:extLst>
              <a:ext uri="{FF2B5EF4-FFF2-40B4-BE49-F238E27FC236}">
                <a16:creationId xmlns:a16="http://schemas.microsoft.com/office/drawing/2014/main" id="{049E9ACD-1CBE-72C5-6286-443D8FE9887A}"/>
              </a:ext>
            </a:extLst>
          </p:cNvPr>
          <p:cNvSpPr txBox="1">
            <a:spLocks/>
          </p:cNvSpPr>
          <p:nvPr/>
        </p:nvSpPr>
        <p:spPr bwMode="auto">
          <a:xfrm>
            <a:off x="404544" y="593065"/>
            <a:ext cx="9219290" cy="61316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国内外市場規模及び自社のプロダクト・サービスのシェアから国内外における事業展開可能性・成長戦略を簡潔にご記載ください。または、市場規模が小さい場合はどのように市場を開拓するのかについて簡潔にご記載ください。</a:t>
            </a:r>
            <a:endParaRPr lang="en-US" altLang="ja-JP" sz="1800" dirty="0">
              <a:solidFill>
                <a:srgbClr val="FF0000"/>
              </a:solidFill>
              <a:latin typeface="Meiryo UI"/>
              <a:ea typeface="Meiryo UI"/>
            </a:endParaRPr>
          </a:p>
          <a:p>
            <a:pPr marL="0" marR="0" lvl="0" indent="0" algn="l" defTabSz="457200" rtl="0" eaLnBrk="0" fontAlgn="base" latinLnBrk="0" hangingPunct="0">
              <a:lnSpc>
                <a:spcPct val="150000"/>
              </a:lnSpc>
              <a:spcBef>
                <a:spcPct val="0"/>
              </a:spcBef>
              <a:spcAft>
                <a:spcPct val="0"/>
              </a:spcAft>
              <a:buClrTx/>
              <a:buSzTx/>
              <a:buFontTx/>
              <a:buNone/>
              <a:tabLst/>
              <a:defRPr/>
            </a:pP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世界市場・国内市場</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世界市場○○ドル（○○参照）・国内市場○○ドル（○○参照）</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FontTx/>
              <a:buNone/>
              <a:tabLst/>
              <a:defRPr/>
            </a:pP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取り扱いプロダクトの市場規模</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世界市場○○ドル</a:t>
            </a:r>
            <a:r>
              <a:rPr lang="ja-JP" altLang="en-US" sz="1400" dirty="0">
                <a:solidFill>
                  <a:prstClr val="black"/>
                </a:solidFill>
                <a:latin typeface="Meiryo UI" panose="020B0604030504040204" pitchFamily="50" charset="-128"/>
                <a:ea typeface="Meiryo UI" panose="020B0604030504040204" pitchFamily="50" charset="-128"/>
              </a:rPr>
              <a:t>、国内市場○○ドル</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FontTx/>
              <a:buNone/>
              <a:tabLst/>
              <a:defRPr/>
            </a:pP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今後の市場の成長見込み</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○○を背景に○○年には世界市場は○○ドルに成長見込み。○○を背景に○○年には国内市場は○○ドルに成長見込み。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FontTx/>
              <a:buNone/>
              <a:tabLst/>
              <a:defRPr/>
            </a:pPr>
            <a:r>
              <a:rPr lang="ja-JP" altLang="en-US" sz="1400" u="sng" dirty="0">
                <a:solidFill>
                  <a:prstClr val="black"/>
                </a:solidFill>
                <a:latin typeface="Meiryo UI" panose="020B0604030504040204" pitchFamily="50" charset="-128"/>
                <a:ea typeface="Meiryo UI" panose="020B0604030504040204" pitchFamily="50" charset="-128"/>
              </a:rPr>
              <a:t>自社の成長阻害要因</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ja-JP" altLang="en-US" sz="1400" dirty="0">
                <a:solidFill>
                  <a:prstClr val="black"/>
                </a:solidFill>
                <a:latin typeface="Meiryo UI" panose="020B0604030504040204" pitchFamily="50" charset="-128"/>
                <a:ea typeface="Meiryo UI" panose="020B0604030504040204" pitchFamily="50" charset="-128"/>
              </a:rPr>
              <a:t>市場では○○や○○のような大企業が圧倒的なシェアを誇っている。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FontTx/>
              <a:buNone/>
              <a:tabLst/>
              <a:defRPr/>
            </a:pPr>
            <a:r>
              <a:rPr lang="ja-JP" altLang="en-US" sz="1400" u="sng" dirty="0">
                <a:solidFill>
                  <a:prstClr val="black"/>
                </a:solidFill>
                <a:latin typeface="Meiryo UI" panose="020B0604030504040204" pitchFamily="50" charset="-128"/>
                <a:ea typeface="Meiryo UI" panose="020B0604030504040204" pitchFamily="50" charset="-128"/>
              </a:rPr>
              <a:t>事業展開可能性・</a:t>
            </a: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成長戦略</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ja-JP" altLang="en-US" sz="1400" dirty="0">
                <a:solidFill>
                  <a:prstClr val="black"/>
                </a:solidFill>
                <a:latin typeface="Meiryo UI" panose="020B0604030504040204" pitchFamily="50" charset="-128"/>
                <a:ea typeface="Meiryo UI" panose="020B0604030504040204" pitchFamily="50" charset="-128"/>
              </a:rPr>
              <a:t>今後も堅調な市場の成長が見込まれるため、自社のプロダクト・サービスも売り上げを伸ばすことが可能。特に、上述の大企業のプロダクト・サービスは○○が特徴であるが、自社のプロダクト・サービスは○○や○○の面で優れており、競合する大企業と異なる特色を持っているため、今後○○をターゲットに売り上げを伸ばしていく見込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mn-cs"/>
            </a:endParaRPr>
          </a:p>
        </p:txBody>
      </p:sp>
    </p:spTree>
    <p:extLst>
      <p:ext uri="{BB962C8B-B14F-4D97-AF65-F5344CB8AC3E}">
        <p14:creationId xmlns:p14="http://schemas.microsoft.com/office/powerpoint/2010/main" val="910278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6</a:t>
            </a:fld>
            <a:endParaRPr lang="ja-JP" altLang="en-US">
              <a:latin typeface="Meiryo UI" panose="020B0604030504040204" pitchFamily="34" charset="-128"/>
              <a:ea typeface="Meiryo UI" panose="020B0604030504040204" pitchFamily="34" charset="-128"/>
            </a:endParaRPr>
          </a:p>
        </p:txBody>
      </p:sp>
      <p:sp>
        <p:nvSpPr>
          <p:cNvPr id="5" name="タイトル 1">
            <a:extLst>
              <a:ext uri="{FF2B5EF4-FFF2-40B4-BE49-F238E27FC236}">
                <a16:creationId xmlns:a16="http://schemas.microsoft.com/office/drawing/2014/main" id="{C610869B-C921-4584-8107-14B76B831477}"/>
              </a:ext>
            </a:extLst>
          </p:cNvPr>
          <p:cNvSpPr>
            <a:spLocks noGrp="1"/>
          </p:cNvSpPr>
          <p:nvPr>
            <p:ph type="title"/>
          </p:nvPr>
        </p:nvSpPr>
        <p:spPr>
          <a:xfrm>
            <a:off x="0" y="1"/>
            <a:ext cx="8543925"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a:ea typeface="Meiryo UI"/>
              </a:rPr>
              <a:t>協働プロジェクトで利用するプロダクト・サービス内容</a:t>
            </a:r>
          </a:p>
        </p:txBody>
      </p:sp>
      <p:sp>
        <p:nvSpPr>
          <p:cNvPr id="6" name="コンテンツ プレースホルダー 2">
            <a:extLst>
              <a:ext uri="{FF2B5EF4-FFF2-40B4-BE49-F238E27FC236}">
                <a16:creationId xmlns:a16="http://schemas.microsoft.com/office/drawing/2014/main" id="{C007E266-5A03-4F78-8C36-3495E0A714AD}"/>
              </a:ext>
            </a:extLst>
          </p:cNvPr>
          <p:cNvSpPr txBox="1">
            <a:spLocks/>
          </p:cNvSpPr>
          <p:nvPr/>
        </p:nvSpPr>
        <p:spPr bwMode="auto">
          <a:xfrm>
            <a:off x="409193" y="686689"/>
            <a:ext cx="9280791" cy="1142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nSpc>
                <a:spcPct val="90000"/>
              </a:lnSpc>
              <a:spcBef>
                <a:spcPts val="1000"/>
              </a:spcBef>
              <a:buFont typeface="Arial" panose="020B0604020202020204" pitchFamily="34" charset="0"/>
              <a:buChar char="•"/>
              <a:defRPr kumimoji="1" sz="1800">
                <a:solidFill>
                  <a:srgbClr val="FF0000"/>
                </a:solidFill>
                <a:latin typeface="+mn-lt"/>
              </a:defRPr>
            </a:lvl1pPr>
            <a:lvl2pPr marL="685800" indent="-228600">
              <a:lnSpc>
                <a:spcPct val="90000"/>
              </a:lnSpc>
              <a:spcBef>
                <a:spcPts val="500"/>
              </a:spcBef>
              <a:buFont typeface="Arial" panose="020B0604020202020204" pitchFamily="34" charset="0"/>
              <a:buChar char="•"/>
              <a:defRPr kumimoji="1" sz="2400">
                <a:latin typeface="+mn-lt"/>
              </a:defRPr>
            </a:lvl2pPr>
            <a:lvl3pPr marL="1143000" indent="-228600">
              <a:lnSpc>
                <a:spcPct val="90000"/>
              </a:lnSpc>
              <a:spcBef>
                <a:spcPts val="500"/>
              </a:spcBef>
              <a:buFont typeface="Arial" panose="020B0604020202020204" pitchFamily="34" charset="0"/>
              <a:buChar char="•"/>
              <a:defRPr kumimoji="1" sz="2000">
                <a:latin typeface="+mn-lt"/>
              </a:defRPr>
            </a:lvl3pPr>
            <a:lvl4pPr marL="1600200" indent="-228600">
              <a:lnSpc>
                <a:spcPct val="90000"/>
              </a:lnSpc>
              <a:spcBef>
                <a:spcPts val="500"/>
              </a:spcBef>
              <a:buFont typeface="Arial" panose="020B0604020202020204" pitchFamily="34" charset="0"/>
              <a:buChar char="•"/>
              <a:defRPr kumimoji="1">
                <a:latin typeface="+mn-lt"/>
              </a:defRPr>
            </a:lvl4pPr>
            <a:lvl5pPr marL="2057400" indent="-228600">
              <a:lnSpc>
                <a:spcPct val="90000"/>
              </a:lnSpc>
              <a:spcBef>
                <a:spcPts val="500"/>
              </a:spcBef>
              <a:buFont typeface="Arial" panose="020B0604020202020204" pitchFamily="34" charset="0"/>
              <a:buChar char="•"/>
              <a:defRPr kumimoji="1">
                <a:latin typeface="+mn-lt"/>
              </a:defRPr>
            </a:lvl5pPr>
            <a:lvl6pPr marL="2514600" indent="-228600">
              <a:lnSpc>
                <a:spcPct val="90000"/>
              </a:lnSpc>
              <a:spcBef>
                <a:spcPts val="500"/>
              </a:spcBef>
              <a:buFont typeface="Arial" panose="020B0604020202020204" pitchFamily="34" charset="0"/>
              <a:buChar char="•"/>
              <a:defRPr kumimoji="1" sz="1800">
                <a:latin typeface="+mn-lt"/>
              </a:defRPr>
            </a:lvl6pPr>
            <a:lvl7pPr marL="2971800" indent="-228600">
              <a:lnSpc>
                <a:spcPct val="90000"/>
              </a:lnSpc>
              <a:spcBef>
                <a:spcPts val="500"/>
              </a:spcBef>
              <a:buFont typeface="Arial" panose="020B0604020202020204" pitchFamily="34" charset="0"/>
              <a:buChar char="•"/>
              <a:defRPr kumimoji="1" sz="1800">
                <a:latin typeface="+mn-lt"/>
              </a:defRPr>
            </a:lvl7pPr>
            <a:lvl8pPr marL="3429000" indent="-228600">
              <a:lnSpc>
                <a:spcPct val="90000"/>
              </a:lnSpc>
              <a:spcBef>
                <a:spcPts val="500"/>
              </a:spcBef>
              <a:buFont typeface="Arial" panose="020B0604020202020204" pitchFamily="34" charset="0"/>
              <a:buChar char="•"/>
              <a:defRPr kumimoji="1" sz="1800">
                <a:latin typeface="+mn-lt"/>
              </a:defRPr>
            </a:lvl8pPr>
            <a:lvl9pPr marL="3886200" indent="-228600">
              <a:lnSpc>
                <a:spcPct val="90000"/>
              </a:lnSpc>
              <a:spcBef>
                <a:spcPts val="500"/>
              </a:spcBef>
              <a:buFont typeface="Arial" panose="020B0604020202020204" pitchFamily="34" charset="0"/>
              <a:buChar char="•"/>
              <a:defRPr kumimoji="1" sz="1800">
                <a:latin typeface="+mn-lt"/>
              </a:defRPr>
            </a:lvl9pPr>
          </a:lstStyle>
          <a:p>
            <a:pPr>
              <a:lnSpc>
                <a:spcPct val="100000"/>
              </a:lnSpc>
              <a:spcBef>
                <a:spcPts val="600"/>
              </a:spcBef>
              <a:buFont typeface="Wingdings" panose="05000000000000000000" pitchFamily="2" charset="2"/>
              <a:buChar char="n"/>
            </a:pPr>
            <a:r>
              <a:rPr lang="ja-JP" altLang="en-US" dirty="0">
                <a:latin typeface="Meiryo UI"/>
                <a:ea typeface="Meiryo UI"/>
              </a:rPr>
              <a:t>協働プロジェクトで利用するプロダクトやサービスの内容について、ビジネスモデルや事業のスキーム、競合優位性及びその維持・強化の検討状況も含めて記載してください。</a:t>
            </a:r>
            <a:br>
              <a:rPr lang="ja-JP" altLang="en-US" dirty="0">
                <a:latin typeface="Meiryo UI"/>
                <a:ea typeface="Meiryo UI"/>
              </a:rPr>
            </a:br>
            <a:r>
              <a:rPr lang="ja-JP" altLang="en-US" dirty="0">
                <a:latin typeface="Meiryo UI"/>
                <a:ea typeface="Meiryo UI"/>
              </a:rPr>
              <a:t>なお、現在のプロダクトやサービスの販売状況（ユーザー数、売り上げ等）についても記載してください。</a:t>
            </a:r>
          </a:p>
        </p:txBody>
      </p:sp>
      <p:pic>
        <p:nvPicPr>
          <p:cNvPr id="7" name="図 6">
            <a:extLst>
              <a:ext uri="{FF2B5EF4-FFF2-40B4-BE49-F238E27FC236}">
                <a16:creationId xmlns:a16="http://schemas.microsoft.com/office/drawing/2014/main" id="{8A1F4DCA-3BCD-1410-1729-31121BB20D99}"/>
              </a:ext>
            </a:extLst>
          </p:cNvPr>
          <p:cNvPicPr>
            <a:picLocks noChangeAspect="1"/>
          </p:cNvPicPr>
          <p:nvPr/>
        </p:nvPicPr>
        <p:blipFill>
          <a:blip r:embed="rId2"/>
          <a:stretch>
            <a:fillRect/>
          </a:stretch>
        </p:blipFill>
        <p:spPr>
          <a:xfrm>
            <a:off x="4825785" y="1949930"/>
            <a:ext cx="4864200" cy="4686715"/>
          </a:xfrm>
          <a:prstGeom prst="rect">
            <a:avLst/>
          </a:prstGeom>
        </p:spPr>
      </p:pic>
      <p:graphicFrame>
        <p:nvGraphicFramePr>
          <p:cNvPr id="8" name="表 7">
            <a:extLst>
              <a:ext uri="{FF2B5EF4-FFF2-40B4-BE49-F238E27FC236}">
                <a16:creationId xmlns:a16="http://schemas.microsoft.com/office/drawing/2014/main" id="{640869B5-16AA-86EE-80F9-E18116C17301}"/>
              </a:ext>
            </a:extLst>
          </p:cNvPr>
          <p:cNvGraphicFramePr>
            <a:graphicFrameLocks noGrp="1"/>
          </p:cNvGraphicFramePr>
          <p:nvPr>
            <p:extLst>
              <p:ext uri="{D42A27DB-BD31-4B8C-83A1-F6EECF244321}">
                <p14:modId xmlns:p14="http://schemas.microsoft.com/office/powerpoint/2010/main" val="169040484"/>
              </p:ext>
            </p:extLst>
          </p:nvPr>
        </p:nvGraphicFramePr>
        <p:xfrm>
          <a:off x="373603" y="2381709"/>
          <a:ext cx="4318288" cy="4111166"/>
        </p:xfrm>
        <a:graphic>
          <a:graphicData uri="http://schemas.openxmlformats.org/drawingml/2006/table">
            <a:tbl>
              <a:tblPr firstRow="1" bandRow="1">
                <a:tableStyleId>{5C22544A-7EE6-4342-B048-85BDC9FD1C3A}</a:tableStyleId>
              </a:tblPr>
              <a:tblGrid>
                <a:gridCol w="1236040">
                  <a:extLst>
                    <a:ext uri="{9D8B030D-6E8A-4147-A177-3AD203B41FA5}">
                      <a16:colId xmlns:a16="http://schemas.microsoft.com/office/drawing/2014/main" val="2294810638"/>
                    </a:ext>
                  </a:extLst>
                </a:gridCol>
                <a:gridCol w="3082248">
                  <a:extLst>
                    <a:ext uri="{9D8B030D-6E8A-4147-A177-3AD203B41FA5}">
                      <a16:colId xmlns:a16="http://schemas.microsoft.com/office/drawing/2014/main" val="3778246055"/>
                    </a:ext>
                  </a:extLst>
                </a:gridCol>
              </a:tblGrid>
              <a:tr h="2562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プロダクト</a:t>
                      </a:r>
                      <a:r>
                        <a:rPr kumimoji="1" lang="en-US" altLang="ja-JP" sz="1400" b="0" dirty="0">
                          <a:solidFill>
                            <a:schemeClr val="tx1"/>
                          </a:solidFill>
                          <a:latin typeface="Meiryo UI" panose="020B0604030504040204" pitchFamily="50" charset="-128"/>
                          <a:ea typeface="Meiryo UI" panose="020B0604030504040204" pitchFamily="50" charset="-128"/>
                        </a:rPr>
                        <a:t>/</a:t>
                      </a:r>
                      <a:br>
                        <a:rPr kumimoji="1" lang="en-US" altLang="ja-JP" sz="1400" b="0" dirty="0">
                          <a:solidFill>
                            <a:schemeClr val="tx1"/>
                          </a:solidFill>
                          <a:latin typeface="Meiryo UI" panose="020B0604030504040204" pitchFamily="50" charset="-128"/>
                          <a:ea typeface="Meiryo UI" panose="020B0604030504040204" pitchFamily="50" charset="-128"/>
                        </a:rPr>
                      </a:br>
                      <a:r>
                        <a:rPr kumimoji="1" lang="ja-JP" altLang="en-US" sz="1400" b="0" dirty="0">
                          <a:solidFill>
                            <a:schemeClr val="tx1"/>
                          </a:solidFill>
                          <a:latin typeface="Meiryo UI" panose="020B0604030504040204" pitchFamily="50" charset="-128"/>
                          <a:ea typeface="Meiryo UI" panose="020B0604030504040204" pitchFamily="50" charset="-128"/>
                        </a:rPr>
                        <a:t>サービス内容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携帯電話の開発</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（以下、プロダクト、サービス内容、競合優位性の詳細説明を記載）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8683273"/>
                  </a:ext>
                </a:extLst>
              </a:tr>
              <a:tr h="1548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solidFill>
                            <a:schemeClr val="tx1"/>
                          </a:solidFill>
                          <a:latin typeface="Meiryo UI" panose="020B0604030504040204" pitchFamily="50" charset="-128"/>
                          <a:ea typeface="Meiryo UI" panose="020B0604030504040204" pitchFamily="50" charset="-128"/>
                        </a:rPr>
                        <a:t>販売状況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売上：〇万円、〇万台</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1960651"/>
                  </a:ext>
                </a:extLst>
              </a:tr>
            </a:tbl>
          </a:graphicData>
        </a:graphic>
      </p:graphicFrame>
    </p:spTree>
    <p:extLst>
      <p:ext uri="{BB962C8B-B14F-4D97-AF65-F5344CB8AC3E}">
        <p14:creationId xmlns:p14="http://schemas.microsoft.com/office/powerpoint/2010/main" val="3070558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2">
            <a:extLst>
              <a:ext uri="{FF2B5EF4-FFF2-40B4-BE49-F238E27FC236}">
                <a16:creationId xmlns:a16="http://schemas.microsoft.com/office/drawing/2014/main" id="{C007E266-5A03-4F78-8C36-3495E0A714AD}"/>
              </a:ext>
            </a:extLst>
          </p:cNvPr>
          <p:cNvSpPr txBox="1">
            <a:spLocks/>
          </p:cNvSpPr>
          <p:nvPr/>
        </p:nvSpPr>
        <p:spPr bwMode="auto">
          <a:xfrm>
            <a:off x="255959" y="533720"/>
            <a:ext cx="9357570" cy="107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nSpc>
                <a:spcPct val="90000"/>
              </a:lnSpc>
              <a:spcBef>
                <a:spcPts val="1000"/>
              </a:spcBef>
              <a:buFont typeface="Arial" panose="020B0604020202020204" pitchFamily="34" charset="0"/>
              <a:buChar char="•"/>
              <a:defRPr kumimoji="1" sz="1800">
                <a:solidFill>
                  <a:srgbClr val="FF0000"/>
                </a:solidFill>
                <a:latin typeface="+mn-lt"/>
              </a:defRPr>
            </a:lvl1pPr>
            <a:lvl2pPr marL="685800" indent="-228600">
              <a:lnSpc>
                <a:spcPct val="90000"/>
              </a:lnSpc>
              <a:spcBef>
                <a:spcPts val="500"/>
              </a:spcBef>
              <a:buFont typeface="Arial" panose="020B0604020202020204" pitchFamily="34" charset="0"/>
              <a:buChar char="•"/>
              <a:defRPr kumimoji="1" sz="2400">
                <a:latin typeface="+mn-lt"/>
              </a:defRPr>
            </a:lvl2pPr>
            <a:lvl3pPr marL="1143000" indent="-228600">
              <a:lnSpc>
                <a:spcPct val="90000"/>
              </a:lnSpc>
              <a:spcBef>
                <a:spcPts val="500"/>
              </a:spcBef>
              <a:buFont typeface="Arial" panose="020B0604020202020204" pitchFamily="34" charset="0"/>
              <a:buChar char="•"/>
              <a:defRPr kumimoji="1" sz="2000">
                <a:latin typeface="+mn-lt"/>
              </a:defRPr>
            </a:lvl3pPr>
            <a:lvl4pPr marL="1600200" indent="-228600">
              <a:lnSpc>
                <a:spcPct val="90000"/>
              </a:lnSpc>
              <a:spcBef>
                <a:spcPts val="500"/>
              </a:spcBef>
              <a:buFont typeface="Arial" panose="020B0604020202020204" pitchFamily="34" charset="0"/>
              <a:buChar char="•"/>
              <a:defRPr kumimoji="1">
                <a:latin typeface="+mn-lt"/>
              </a:defRPr>
            </a:lvl4pPr>
            <a:lvl5pPr marL="2057400" indent="-228600">
              <a:lnSpc>
                <a:spcPct val="90000"/>
              </a:lnSpc>
              <a:spcBef>
                <a:spcPts val="500"/>
              </a:spcBef>
              <a:buFont typeface="Arial" panose="020B0604020202020204" pitchFamily="34" charset="0"/>
              <a:buChar char="•"/>
              <a:defRPr kumimoji="1">
                <a:latin typeface="+mn-lt"/>
              </a:defRPr>
            </a:lvl5pPr>
            <a:lvl6pPr marL="2514600" indent="-228600">
              <a:lnSpc>
                <a:spcPct val="90000"/>
              </a:lnSpc>
              <a:spcBef>
                <a:spcPts val="500"/>
              </a:spcBef>
              <a:buFont typeface="Arial" panose="020B0604020202020204" pitchFamily="34" charset="0"/>
              <a:buChar char="•"/>
              <a:defRPr kumimoji="1" sz="1800">
                <a:latin typeface="+mn-lt"/>
              </a:defRPr>
            </a:lvl6pPr>
            <a:lvl7pPr marL="2971800" indent="-228600">
              <a:lnSpc>
                <a:spcPct val="90000"/>
              </a:lnSpc>
              <a:spcBef>
                <a:spcPts val="500"/>
              </a:spcBef>
              <a:buFont typeface="Arial" panose="020B0604020202020204" pitchFamily="34" charset="0"/>
              <a:buChar char="•"/>
              <a:defRPr kumimoji="1" sz="1800">
                <a:latin typeface="+mn-lt"/>
              </a:defRPr>
            </a:lvl7pPr>
            <a:lvl8pPr marL="3429000" indent="-228600">
              <a:lnSpc>
                <a:spcPct val="90000"/>
              </a:lnSpc>
              <a:spcBef>
                <a:spcPts val="500"/>
              </a:spcBef>
              <a:buFont typeface="Arial" panose="020B0604020202020204" pitchFamily="34" charset="0"/>
              <a:buChar char="•"/>
              <a:defRPr kumimoji="1" sz="1800">
                <a:latin typeface="+mn-lt"/>
              </a:defRPr>
            </a:lvl8pPr>
            <a:lvl9pPr marL="3886200" indent="-228600">
              <a:lnSpc>
                <a:spcPct val="90000"/>
              </a:lnSpc>
              <a:spcBef>
                <a:spcPts val="500"/>
              </a:spcBef>
              <a:buFont typeface="Arial" panose="020B0604020202020204" pitchFamily="34" charset="0"/>
              <a:buChar char="•"/>
              <a:defRPr kumimoji="1" sz="1800">
                <a:latin typeface="+mn-lt"/>
              </a:defRPr>
            </a:lvl9pPr>
          </a:lstStyle>
          <a:p>
            <a:pPr>
              <a:lnSpc>
                <a:spcPct val="100000"/>
              </a:lnSpc>
              <a:spcBef>
                <a:spcPts val="600"/>
              </a:spcBef>
              <a:buFont typeface="Wingdings" panose="05000000000000000000" pitchFamily="2" charset="2"/>
              <a:buChar char="n"/>
            </a:pPr>
            <a:r>
              <a:rPr lang="ja-JP" altLang="en-US" dirty="0">
                <a:latin typeface="Meiryo UI"/>
                <a:ea typeface="Meiryo UI"/>
              </a:rPr>
              <a:t>今回実施する協働プロジェクトを踏まえた、今後の拡大（海外展開及び他の行政現場や大企業への展開）に向けたロードマップを記載してください。また、拡大に向けてこれまで実施してきた内容も含めて記載してください。</a:t>
            </a:r>
            <a:endParaRPr lang="en-US" altLang="ja-JP" dirty="0">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7</a:t>
            </a:fld>
            <a:endParaRPr lang="ja-JP" altLang="en-US">
              <a:latin typeface="Meiryo UI" panose="020B0604030504040204" pitchFamily="34" charset="-128"/>
              <a:ea typeface="Meiryo UI" panose="020B0604030504040204" pitchFamily="34" charset="-128"/>
            </a:endParaRPr>
          </a:p>
        </p:txBody>
      </p:sp>
      <p:sp>
        <p:nvSpPr>
          <p:cNvPr id="5" name="タイトル 1">
            <a:extLst>
              <a:ext uri="{FF2B5EF4-FFF2-40B4-BE49-F238E27FC236}">
                <a16:creationId xmlns:a16="http://schemas.microsoft.com/office/drawing/2014/main" id="{C610869B-C921-4584-8107-14B76B831477}"/>
              </a:ext>
            </a:extLst>
          </p:cNvPr>
          <p:cNvSpPr>
            <a:spLocks noGrp="1"/>
          </p:cNvSpPr>
          <p:nvPr>
            <p:ph type="title"/>
          </p:nvPr>
        </p:nvSpPr>
        <p:spPr>
          <a:xfrm>
            <a:off x="0" y="1"/>
            <a:ext cx="8543925"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a:ea typeface="Meiryo UI"/>
              </a:rPr>
              <a:t>事業拡大に向けたロードマップ</a:t>
            </a:r>
          </a:p>
        </p:txBody>
      </p:sp>
      <p:sp>
        <p:nvSpPr>
          <p:cNvPr id="73" name="Rectangle 50">
            <a:extLst>
              <a:ext uri="{FF2B5EF4-FFF2-40B4-BE49-F238E27FC236}">
                <a16:creationId xmlns:a16="http://schemas.microsoft.com/office/drawing/2014/main" id="{16F301EC-A049-8EE7-2FA9-FABB6223A67A}"/>
              </a:ext>
            </a:extLst>
          </p:cNvPr>
          <p:cNvSpPr>
            <a:spLocks noChangeArrowheads="1"/>
          </p:cNvSpPr>
          <p:nvPr/>
        </p:nvSpPr>
        <p:spPr bwMode="auto">
          <a:xfrm>
            <a:off x="6103938" y="5329346"/>
            <a:ext cx="1617662" cy="13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今回の</a:t>
            </a:r>
            <a:r>
              <a:rPr kumimoji="0" lang="ja-JP" altLang="en-US" sz="90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協働プロジェクトの実施</a:t>
            </a:r>
            <a:r>
              <a:rPr kumimoji="0" lang="ja-JP" altLang="ja-JP" sz="90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項目</a:t>
            </a:r>
            <a:endParaRPr kumimoji="0" lang="ja-JP" altLang="ja-JP" sz="1800" i="0" u="none" strike="noStrike" cap="none" normalizeH="0" baseline="0" dirty="0">
              <a:ln>
                <a:noFill/>
              </a:ln>
              <a:solidFill>
                <a:schemeClr val="tx1"/>
              </a:solidFill>
              <a:effectLst/>
            </a:endParaRPr>
          </a:p>
        </p:txBody>
      </p:sp>
      <p:sp>
        <p:nvSpPr>
          <p:cNvPr id="200" name="Freeform 177">
            <a:extLst>
              <a:ext uri="{FF2B5EF4-FFF2-40B4-BE49-F238E27FC236}">
                <a16:creationId xmlns:a16="http://schemas.microsoft.com/office/drawing/2014/main" id="{2831D07D-6BFB-5A34-2D42-EF237CE9EAC3}"/>
              </a:ext>
            </a:extLst>
          </p:cNvPr>
          <p:cNvSpPr>
            <a:spLocks/>
          </p:cNvSpPr>
          <p:nvPr/>
        </p:nvSpPr>
        <p:spPr bwMode="auto">
          <a:xfrm>
            <a:off x="2074863" y="5081627"/>
            <a:ext cx="7745412" cy="1438435"/>
          </a:xfrm>
          <a:custGeom>
            <a:avLst/>
            <a:gdLst>
              <a:gd name="T0" fmla="*/ 0 w 4879"/>
              <a:gd name="T1" fmla="*/ 81 h 691"/>
              <a:gd name="T2" fmla="*/ 813 w 4879"/>
              <a:gd name="T3" fmla="*/ 81 h 691"/>
              <a:gd name="T4" fmla="*/ 737 w 4879"/>
              <a:gd name="T5" fmla="*/ 0 h 691"/>
              <a:gd name="T6" fmla="*/ 2033 w 4879"/>
              <a:gd name="T7" fmla="*/ 81 h 691"/>
              <a:gd name="T8" fmla="*/ 4879 w 4879"/>
              <a:gd name="T9" fmla="*/ 81 h 691"/>
              <a:gd name="T10" fmla="*/ 4879 w 4879"/>
              <a:gd name="T11" fmla="*/ 183 h 691"/>
              <a:gd name="T12" fmla="*/ 4879 w 4879"/>
              <a:gd name="T13" fmla="*/ 183 h 691"/>
              <a:gd name="T14" fmla="*/ 4879 w 4879"/>
              <a:gd name="T15" fmla="*/ 335 h 691"/>
              <a:gd name="T16" fmla="*/ 4879 w 4879"/>
              <a:gd name="T17" fmla="*/ 691 h 691"/>
              <a:gd name="T18" fmla="*/ 2033 w 4879"/>
              <a:gd name="T19" fmla="*/ 691 h 691"/>
              <a:gd name="T20" fmla="*/ 813 w 4879"/>
              <a:gd name="T21" fmla="*/ 691 h 691"/>
              <a:gd name="T22" fmla="*/ 813 w 4879"/>
              <a:gd name="T23" fmla="*/ 691 h 691"/>
              <a:gd name="T24" fmla="*/ 0 w 4879"/>
              <a:gd name="T25" fmla="*/ 691 h 691"/>
              <a:gd name="T26" fmla="*/ 0 w 4879"/>
              <a:gd name="T27" fmla="*/ 335 h 691"/>
              <a:gd name="T28" fmla="*/ 0 w 4879"/>
              <a:gd name="T29" fmla="*/ 183 h 691"/>
              <a:gd name="T30" fmla="*/ 0 w 4879"/>
              <a:gd name="T31" fmla="*/ 183 h 691"/>
              <a:gd name="T32" fmla="*/ 0 w 4879"/>
              <a:gd name="T33" fmla="*/ 8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79" h="691">
                <a:moveTo>
                  <a:pt x="0" y="81"/>
                </a:moveTo>
                <a:lnTo>
                  <a:pt x="813" y="81"/>
                </a:lnTo>
                <a:lnTo>
                  <a:pt x="737" y="0"/>
                </a:lnTo>
                <a:lnTo>
                  <a:pt x="2033" y="81"/>
                </a:lnTo>
                <a:lnTo>
                  <a:pt x="4879" y="81"/>
                </a:lnTo>
                <a:lnTo>
                  <a:pt x="4879" y="183"/>
                </a:lnTo>
                <a:lnTo>
                  <a:pt x="4879" y="183"/>
                </a:lnTo>
                <a:lnTo>
                  <a:pt x="4879" y="335"/>
                </a:lnTo>
                <a:lnTo>
                  <a:pt x="4879" y="691"/>
                </a:lnTo>
                <a:lnTo>
                  <a:pt x="2033" y="691"/>
                </a:lnTo>
                <a:lnTo>
                  <a:pt x="813" y="691"/>
                </a:lnTo>
                <a:lnTo>
                  <a:pt x="813" y="691"/>
                </a:lnTo>
                <a:lnTo>
                  <a:pt x="0" y="691"/>
                </a:lnTo>
                <a:lnTo>
                  <a:pt x="0" y="335"/>
                </a:lnTo>
                <a:lnTo>
                  <a:pt x="0" y="183"/>
                </a:lnTo>
                <a:lnTo>
                  <a:pt x="0" y="183"/>
                </a:lnTo>
                <a:lnTo>
                  <a:pt x="0" y="81"/>
                </a:lnTo>
                <a:close/>
              </a:path>
            </a:pathLst>
          </a:custGeom>
          <a:noFill/>
          <a:ln w="23813"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202" name="Picture 178">
            <a:extLst>
              <a:ext uri="{FF2B5EF4-FFF2-40B4-BE49-F238E27FC236}">
                <a16:creationId xmlns:a16="http://schemas.microsoft.com/office/drawing/2014/main" id="{5EB7105B-2F3E-7E0A-0C49-F92123BEC5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5254406"/>
            <a:ext cx="1560512" cy="130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1" name="Freeform 179">
            <a:extLst>
              <a:ext uri="{FF2B5EF4-FFF2-40B4-BE49-F238E27FC236}">
                <a16:creationId xmlns:a16="http://schemas.microsoft.com/office/drawing/2014/main" id="{A0E376BC-6811-3A90-6792-42FC756ED148}"/>
              </a:ext>
            </a:extLst>
          </p:cNvPr>
          <p:cNvSpPr>
            <a:spLocks/>
          </p:cNvSpPr>
          <p:nvPr/>
        </p:nvSpPr>
        <p:spPr bwMode="auto">
          <a:xfrm>
            <a:off x="1848363" y="3820134"/>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 name="Freeform 181">
            <a:extLst>
              <a:ext uri="{FF2B5EF4-FFF2-40B4-BE49-F238E27FC236}">
                <a16:creationId xmlns:a16="http://schemas.microsoft.com/office/drawing/2014/main" id="{1C8247FC-F5E5-4AE7-28E5-74D89360F106}"/>
              </a:ext>
            </a:extLst>
          </p:cNvPr>
          <p:cNvSpPr>
            <a:spLocks/>
          </p:cNvSpPr>
          <p:nvPr/>
        </p:nvSpPr>
        <p:spPr bwMode="auto">
          <a:xfrm>
            <a:off x="3854760" y="3820134"/>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 name="Freeform 183">
            <a:extLst>
              <a:ext uri="{FF2B5EF4-FFF2-40B4-BE49-F238E27FC236}">
                <a16:creationId xmlns:a16="http://schemas.microsoft.com/office/drawing/2014/main" id="{502AF0BE-8DDE-A2E5-85D4-2D51D5D607D5}"/>
              </a:ext>
            </a:extLst>
          </p:cNvPr>
          <p:cNvSpPr>
            <a:spLocks/>
          </p:cNvSpPr>
          <p:nvPr/>
        </p:nvSpPr>
        <p:spPr bwMode="auto">
          <a:xfrm>
            <a:off x="5848456" y="3820134"/>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 name="Freeform 185">
            <a:extLst>
              <a:ext uri="{FF2B5EF4-FFF2-40B4-BE49-F238E27FC236}">
                <a16:creationId xmlns:a16="http://schemas.microsoft.com/office/drawing/2014/main" id="{25ABE0FC-9DE0-A354-031B-25B13EC424DB}"/>
              </a:ext>
            </a:extLst>
          </p:cNvPr>
          <p:cNvSpPr>
            <a:spLocks/>
          </p:cNvSpPr>
          <p:nvPr/>
        </p:nvSpPr>
        <p:spPr bwMode="auto">
          <a:xfrm>
            <a:off x="5837494" y="5564575"/>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 name="Freeform 187">
            <a:extLst>
              <a:ext uri="{FF2B5EF4-FFF2-40B4-BE49-F238E27FC236}">
                <a16:creationId xmlns:a16="http://schemas.microsoft.com/office/drawing/2014/main" id="{DFD211D5-BA1C-F752-8564-A7444882E5C7}"/>
              </a:ext>
            </a:extLst>
          </p:cNvPr>
          <p:cNvSpPr>
            <a:spLocks/>
          </p:cNvSpPr>
          <p:nvPr/>
        </p:nvSpPr>
        <p:spPr bwMode="auto">
          <a:xfrm>
            <a:off x="3846872" y="5564575"/>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 name="Freeform 189">
            <a:extLst>
              <a:ext uri="{FF2B5EF4-FFF2-40B4-BE49-F238E27FC236}">
                <a16:creationId xmlns:a16="http://schemas.microsoft.com/office/drawing/2014/main" id="{31202677-E6B0-C1CF-EC88-D403DCA83055}"/>
              </a:ext>
            </a:extLst>
          </p:cNvPr>
          <p:cNvSpPr>
            <a:spLocks/>
          </p:cNvSpPr>
          <p:nvPr/>
        </p:nvSpPr>
        <p:spPr bwMode="auto">
          <a:xfrm>
            <a:off x="7864630" y="5564575"/>
            <a:ext cx="177800" cy="761892"/>
          </a:xfrm>
          <a:custGeom>
            <a:avLst/>
            <a:gdLst>
              <a:gd name="T0" fmla="*/ 0 w 112"/>
              <a:gd name="T1" fmla="*/ 0 h 366"/>
              <a:gd name="T2" fmla="*/ 112 w 112"/>
              <a:gd name="T3" fmla="*/ 183 h 366"/>
              <a:gd name="T4" fmla="*/ 0 w 112"/>
              <a:gd name="T5" fmla="*/ 366 h 366"/>
              <a:gd name="T6" fmla="*/ 0 w 112"/>
              <a:gd name="T7" fmla="*/ 0 h 366"/>
            </a:gdLst>
            <a:ahLst/>
            <a:cxnLst>
              <a:cxn ang="0">
                <a:pos x="T0" y="T1"/>
              </a:cxn>
              <a:cxn ang="0">
                <a:pos x="T2" y="T3"/>
              </a:cxn>
              <a:cxn ang="0">
                <a:pos x="T4" y="T5"/>
              </a:cxn>
              <a:cxn ang="0">
                <a:pos x="T6" y="T7"/>
              </a:cxn>
            </a:cxnLst>
            <a:rect l="0" t="0" r="r" b="b"/>
            <a:pathLst>
              <a:path w="112" h="366">
                <a:moveTo>
                  <a:pt x="0" y="0"/>
                </a:moveTo>
                <a:lnTo>
                  <a:pt x="112"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 name="Rectangle 194">
            <a:extLst>
              <a:ext uri="{FF2B5EF4-FFF2-40B4-BE49-F238E27FC236}">
                <a16:creationId xmlns:a16="http://schemas.microsoft.com/office/drawing/2014/main" id="{2DE54E4B-5A3A-F90A-BDC6-E50D9A04C00C}"/>
              </a:ext>
            </a:extLst>
          </p:cNvPr>
          <p:cNvSpPr>
            <a:spLocks noChangeArrowheads="1"/>
          </p:cNvSpPr>
          <p:nvPr/>
        </p:nvSpPr>
        <p:spPr bwMode="auto">
          <a:xfrm>
            <a:off x="428625" y="5235671"/>
            <a:ext cx="77787" cy="13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a:t>
            </a:r>
            <a:endParaRPr kumimoji="0" lang="ja-JP" altLang="ja-JP" sz="1800" i="0" u="none" strike="noStrike" cap="none" normalizeH="0" baseline="0">
              <a:ln>
                <a:noFill/>
              </a:ln>
              <a:solidFill>
                <a:schemeClr val="tx1"/>
              </a:solidFill>
              <a:effectLst/>
            </a:endParaRPr>
          </a:p>
        </p:txBody>
      </p:sp>
      <p:sp>
        <p:nvSpPr>
          <p:cNvPr id="214" name="Rectangle 195">
            <a:extLst>
              <a:ext uri="{FF2B5EF4-FFF2-40B4-BE49-F238E27FC236}">
                <a16:creationId xmlns:a16="http://schemas.microsoft.com/office/drawing/2014/main" id="{2BEF3A24-C456-7CA3-14A5-E946392F616D}"/>
              </a:ext>
            </a:extLst>
          </p:cNvPr>
          <p:cNvSpPr>
            <a:spLocks noChangeArrowheads="1"/>
          </p:cNvSpPr>
          <p:nvPr/>
        </p:nvSpPr>
        <p:spPr bwMode="auto">
          <a:xfrm>
            <a:off x="511175" y="5235671"/>
            <a:ext cx="820737" cy="13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製品のユーザー数</a:t>
            </a:r>
            <a:endParaRPr kumimoji="0" lang="ja-JP" altLang="ja-JP" sz="1800" i="0" u="none" strike="noStrike" cap="none" normalizeH="0" baseline="0">
              <a:ln>
                <a:noFill/>
              </a:ln>
              <a:solidFill>
                <a:schemeClr val="tx1"/>
              </a:solidFill>
              <a:effectLst/>
            </a:endParaRPr>
          </a:p>
        </p:txBody>
      </p:sp>
      <p:sp>
        <p:nvSpPr>
          <p:cNvPr id="215" name="Rectangle 196">
            <a:extLst>
              <a:ext uri="{FF2B5EF4-FFF2-40B4-BE49-F238E27FC236}">
                <a16:creationId xmlns:a16="http://schemas.microsoft.com/office/drawing/2014/main" id="{EBA95BA0-1511-D431-3A39-2762F1CBCFA8}"/>
              </a:ext>
            </a:extLst>
          </p:cNvPr>
          <p:cNvSpPr>
            <a:spLocks noChangeArrowheads="1"/>
          </p:cNvSpPr>
          <p:nvPr/>
        </p:nvSpPr>
        <p:spPr bwMode="auto">
          <a:xfrm>
            <a:off x="1350963" y="5235671"/>
            <a:ext cx="230187" cy="13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推移</a:t>
            </a:r>
            <a:endParaRPr kumimoji="0" lang="ja-JP" altLang="ja-JP" sz="1800" i="0" u="none" strike="noStrike" cap="none" normalizeH="0" baseline="0">
              <a:ln>
                <a:noFill/>
              </a:ln>
              <a:solidFill>
                <a:schemeClr val="tx1"/>
              </a:solidFill>
              <a:effectLst/>
            </a:endParaRPr>
          </a:p>
        </p:txBody>
      </p:sp>
      <p:sp>
        <p:nvSpPr>
          <p:cNvPr id="35" name="テキスト ボックス 34">
            <a:extLst>
              <a:ext uri="{FF2B5EF4-FFF2-40B4-BE49-F238E27FC236}">
                <a16:creationId xmlns:a16="http://schemas.microsoft.com/office/drawing/2014/main" id="{50EEE9BC-FB29-ECD5-BAEA-ABAD6B9E997E}"/>
              </a:ext>
            </a:extLst>
          </p:cNvPr>
          <p:cNvSpPr txBox="1"/>
          <p:nvPr/>
        </p:nvSpPr>
        <p:spPr>
          <a:xfrm>
            <a:off x="79374" y="1606908"/>
            <a:ext cx="9685337" cy="1261884"/>
          </a:xfrm>
          <a:prstGeom prst="rect">
            <a:avLst/>
          </a:prstGeom>
          <a:noFill/>
        </p:spPr>
        <p:txBody>
          <a:bodyPr wrap="square" rtlCol="0">
            <a:spAutoFit/>
          </a:bodyPr>
          <a:lstStyle/>
          <a:p>
            <a:r>
              <a:rPr kumimoji="0" lang="ja-JP" altLang="ja-JP" sz="1600" b="1" i="0" u="sng"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（例）事業化に向けたロードマップ</a:t>
            </a:r>
            <a:endParaRPr kumimoji="0" lang="en-US" altLang="ja-JP" sz="1600" b="1" i="0" u="sng"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p>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これまで：</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20</a:t>
            </a:r>
            <a:r>
              <a:rPr kumimoji="0" lang="en-US"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20</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年月にA製品をローンチし、延べ</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のユーザー数を獲得</a:t>
            </a:r>
            <a:endParaRPr kumimoji="0" lang="en-US"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現在：</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事業拡大のためにA製品で開発した</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の技術を活かして、B製品のサービス開発を進めている</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。海外に支店はなく国内での展開にとどまっている。</a:t>
            </a:r>
            <a:endParaRPr kumimoji="0" lang="en-US"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p>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現在の課題及びその対応方法：○○という課題に直面しており、○○によって解決を図っているところ</a:t>
            </a:r>
            <a:endParaRPr lang="en-US" altLang="ja-JP" sz="1200" dirty="0">
              <a:solidFill>
                <a:srgbClr val="000000"/>
              </a:solidFill>
              <a:latin typeface="Meiryo UI" panose="020B0604030504040204" pitchFamily="50" charset="-128"/>
              <a:ea typeface="Meiryo UI" panose="020B0604030504040204" pitchFamily="50" charset="-128"/>
            </a:endParaRPr>
          </a:p>
          <a:p>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今後：</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主力製品のAと現在開発を進めているBを軸に、サービス提供エリアを拡大していく予定</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。具体的には海外の○○市場への進出を目指いしている。</a:t>
            </a:r>
            <a:endParaRPr kumimoji="0" lang="en-US"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p>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製品のユーザービリティ向上が事業拡大のハードルとなっているため、今回の</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協働プロジェクト</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ではその部分のユーザー検証をしていく</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endParaRPr kumimoji="0" lang="ja-JP" altLang="ja-JP" sz="3200" i="0" u="none" strike="noStrike" cap="none" normalizeH="0" baseline="0" dirty="0">
              <a:ln>
                <a:noFill/>
              </a:ln>
              <a:solidFill>
                <a:schemeClr val="tx1"/>
              </a:solidFill>
              <a:effectLst/>
            </a:endParaRPr>
          </a:p>
        </p:txBody>
      </p:sp>
      <p:grpSp>
        <p:nvGrpSpPr>
          <p:cNvPr id="45" name="グループ化 44">
            <a:extLst>
              <a:ext uri="{FF2B5EF4-FFF2-40B4-BE49-F238E27FC236}">
                <a16:creationId xmlns:a16="http://schemas.microsoft.com/office/drawing/2014/main" id="{80AC5906-5453-D171-278B-40D6A6FC9441}"/>
              </a:ext>
            </a:extLst>
          </p:cNvPr>
          <p:cNvGrpSpPr/>
          <p:nvPr/>
        </p:nvGrpSpPr>
        <p:grpSpPr>
          <a:xfrm>
            <a:off x="160953" y="3406018"/>
            <a:ext cx="1560511" cy="1575896"/>
            <a:chOff x="160953" y="3419946"/>
            <a:chExt cx="1560511" cy="1575896"/>
          </a:xfrm>
        </p:grpSpPr>
        <p:pic>
          <p:nvPicPr>
            <p:cNvPr id="1215" name="Picture 191">
              <a:extLst>
                <a:ext uri="{FF2B5EF4-FFF2-40B4-BE49-F238E27FC236}">
                  <a16:creationId xmlns:a16="http://schemas.microsoft.com/office/drawing/2014/main" id="{0287755A-B375-0D9C-6059-F5D5C1D155E3}"/>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268414" y="4470105"/>
              <a:ext cx="427037" cy="455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4" name="グループ化 43">
              <a:extLst>
                <a:ext uri="{FF2B5EF4-FFF2-40B4-BE49-F238E27FC236}">
                  <a16:creationId xmlns:a16="http://schemas.microsoft.com/office/drawing/2014/main" id="{C89CF621-2938-6690-C1E5-304D9D169F2A}"/>
                </a:ext>
              </a:extLst>
            </p:cNvPr>
            <p:cNvGrpSpPr/>
            <p:nvPr/>
          </p:nvGrpSpPr>
          <p:grpSpPr>
            <a:xfrm>
              <a:off x="160953" y="3419946"/>
              <a:ext cx="1560511" cy="1575896"/>
              <a:chOff x="160953" y="3324696"/>
              <a:chExt cx="1560511" cy="1575896"/>
            </a:xfrm>
          </p:grpSpPr>
          <p:sp>
            <p:nvSpPr>
              <p:cNvPr id="36" name="正方形/長方形 35">
                <a:extLst>
                  <a:ext uri="{FF2B5EF4-FFF2-40B4-BE49-F238E27FC236}">
                    <a16:creationId xmlns:a16="http://schemas.microsoft.com/office/drawing/2014/main" id="{392A557C-6ED1-BEB8-4C89-CAEDC84A8CDC}"/>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これまで</a:t>
                </a:r>
              </a:p>
            </p:txBody>
          </p:sp>
          <p:sp>
            <p:nvSpPr>
              <p:cNvPr id="41" name="正方形/長方形 40">
                <a:extLst>
                  <a:ext uri="{FF2B5EF4-FFF2-40B4-BE49-F238E27FC236}">
                    <a16:creationId xmlns:a16="http://schemas.microsoft.com/office/drawing/2014/main" id="{28C35FAE-5C84-6CFB-C8D2-7E7922B103BF}"/>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2022</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9863A973-70F5-38D4-D483-AB4141A08A8E}"/>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A</a:t>
                </a:r>
                <a:r>
                  <a:rPr kumimoji="1" lang="ja-JP" altLang="en-US" sz="900" dirty="0">
                    <a:solidFill>
                      <a:schemeClr val="tx1"/>
                    </a:solidFill>
                    <a:latin typeface="Meiryo UI" panose="020B0604030504040204" pitchFamily="50" charset="-128"/>
                    <a:ea typeface="Meiryo UI" panose="020B0604030504040204" pitchFamily="50" charset="-128"/>
                  </a:rPr>
                  <a:t>製品ローンチ</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ユーザー数○○獲得</a:t>
                </a:r>
              </a:p>
            </p:txBody>
          </p:sp>
          <p:sp>
            <p:nvSpPr>
              <p:cNvPr id="43" name="正方形/長方形 42">
                <a:extLst>
                  <a:ext uri="{FF2B5EF4-FFF2-40B4-BE49-F238E27FC236}">
                    <a16:creationId xmlns:a16="http://schemas.microsoft.com/office/drawing/2014/main" id="{0F1B67DE-25E1-44E7-E68B-64CC8B00D1FF}"/>
                  </a:ext>
                </a:extLst>
              </p:cNvPr>
              <p:cNvSpPr/>
              <p:nvPr/>
            </p:nvSpPr>
            <p:spPr>
              <a:xfrm>
                <a:off x="160953" y="4177460"/>
                <a:ext cx="1560511" cy="723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サービスローンチ</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マーケティング拡大</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事業提携</a:t>
                </a:r>
              </a:p>
            </p:txBody>
          </p:sp>
        </p:grpSp>
      </p:grpSp>
      <p:grpSp>
        <p:nvGrpSpPr>
          <p:cNvPr id="227" name="グループ化 226">
            <a:extLst>
              <a:ext uri="{FF2B5EF4-FFF2-40B4-BE49-F238E27FC236}">
                <a16:creationId xmlns:a16="http://schemas.microsoft.com/office/drawing/2014/main" id="{F4B79AB5-A3CB-6C78-C3A7-9E89B491CD0B}"/>
              </a:ext>
            </a:extLst>
          </p:cNvPr>
          <p:cNvGrpSpPr/>
          <p:nvPr/>
        </p:nvGrpSpPr>
        <p:grpSpPr>
          <a:xfrm>
            <a:off x="6154739" y="3406018"/>
            <a:ext cx="1560511" cy="1575896"/>
            <a:chOff x="6154739" y="3429471"/>
            <a:chExt cx="1560511" cy="1575896"/>
          </a:xfrm>
        </p:grpSpPr>
        <p:pic>
          <p:nvPicPr>
            <p:cNvPr id="1216" name="Picture 192">
              <a:extLst>
                <a:ext uri="{FF2B5EF4-FFF2-40B4-BE49-F238E27FC236}">
                  <a16:creationId xmlns:a16="http://schemas.microsoft.com/office/drawing/2014/main" id="{713D187E-AFD8-8E85-C425-EC84FE0586F4}"/>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7331870" y="4368070"/>
              <a:ext cx="338137" cy="58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2" name="グループ化 221">
              <a:extLst>
                <a:ext uri="{FF2B5EF4-FFF2-40B4-BE49-F238E27FC236}">
                  <a16:creationId xmlns:a16="http://schemas.microsoft.com/office/drawing/2014/main" id="{C962B783-9BF6-7CB3-30A4-967B5713522B}"/>
                </a:ext>
              </a:extLst>
            </p:cNvPr>
            <p:cNvGrpSpPr/>
            <p:nvPr/>
          </p:nvGrpSpPr>
          <p:grpSpPr>
            <a:xfrm>
              <a:off x="6154739" y="3429471"/>
              <a:ext cx="1560511" cy="1575896"/>
              <a:chOff x="160953" y="3324696"/>
              <a:chExt cx="1560511" cy="1575896"/>
            </a:xfrm>
          </p:grpSpPr>
          <p:sp>
            <p:nvSpPr>
              <p:cNvPr id="223" name="正方形/長方形 222">
                <a:extLst>
                  <a:ext uri="{FF2B5EF4-FFF2-40B4-BE49-F238E27FC236}">
                    <a16:creationId xmlns:a16="http://schemas.microsoft.com/office/drawing/2014/main" id="{A3FF11F4-57CF-E0F5-A854-C6C7D2A4A954}"/>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今後</a:t>
                </a:r>
              </a:p>
            </p:txBody>
          </p:sp>
          <p:sp>
            <p:nvSpPr>
              <p:cNvPr id="224" name="正方形/長方形 223">
                <a:extLst>
                  <a:ext uri="{FF2B5EF4-FFF2-40B4-BE49-F238E27FC236}">
                    <a16:creationId xmlns:a16="http://schemas.microsoft.com/office/drawing/2014/main" id="{CB2C8C44-92E9-36B6-A971-E3C9B6041059}"/>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25" name="正方形/長方形 224">
                <a:extLst>
                  <a:ext uri="{FF2B5EF4-FFF2-40B4-BE49-F238E27FC236}">
                    <a16:creationId xmlns:a16="http://schemas.microsoft.com/office/drawing/2014/main" id="{0814A801-07F0-ADA3-7451-F7FF4E6AEDB0}"/>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B</a:t>
                </a:r>
                <a:r>
                  <a:rPr kumimoji="1" lang="ja-JP" altLang="en-US" sz="900" dirty="0">
                    <a:solidFill>
                      <a:schemeClr val="tx1"/>
                    </a:solidFill>
                    <a:latin typeface="Meiryo UI" panose="020B0604030504040204" pitchFamily="50" charset="-128"/>
                    <a:ea typeface="Meiryo UI" panose="020B0604030504040204" pitchFamily="50" charset="-128"/>
                  </a:rPr>
                  <a:t>製品</a:t>
                </a:r>
                <a:r>
                  <a:rPr kumimoji="1" lang="en-US" altLang="ja-JP" sz="900" dirty="0">
                    <a:solidFill>
                      <a:schemeClr val="tx1"/>
                    </a:solidFill>
                    <a:latin typeface="Meiryo UI" panose="020B0604030504040204" pitchFamily="50" charset="-128"/>
                    <a:ea typeface="Meiryo UI" panose="020B0604030504040204" pitchFamily="50" charset="-128"/>
                  </a:rPr>
                  <a:t>/C</a:t>
                </a:r>
                <a:r>
                  <a:rPr kumimoji="1" lang="ja-JP" altLang="en-US" sz="900" dirty="0">
                    <a:solidFill>
                      <a:schemeClr val="tx1"/>
                    </a:solidFill>
                    <a:latin typeface="Meiryo UI" panose="020B0604030504040204" pitchFamily="50" charset="-128"/>
                    <a:ea typeface="Meiryo UI" panose="020B0604030504040204" pitchFamily="50" charset="-128"/>
                  </a:rPr>
                  <a:t>製品</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Phase</a:t>
                </a:r>
                <a:r>
                  <a:rPr kumimoji="1" lang="ja-JP" altLang="en-US" sz="900" dirty="0">
                    <a:solidFill>
                      <a:schemeClr val="tx1"/>
                    </a:solidFill>
                    <a:latin typeface="Meiryo UI" panose="020B0604030504040204" pitchFamily="50" charset="-128"/>
                    <a:ea typeface="Meiryo UI" panose="020B0604030504040204" pitchFamily="50" charset="-128"/>
                  </a:rPr>
                  <a:t>③事業横展開</a:t>
                </a:r>
              </a:p>
            </p:txBody>
          </p:sp>
          <p:sp>
            <p:nvSpPr>
              <p:cNvPr id="226" name="正方形/長方形 225">
                <a:extLst>
                  <a:ext uri="{FF2B5EF4-FFF2-40B4-BE49-F238E27FC236}">
                    <a16:creationId xmlns:a16="http://schemas.microsoft.com/office/drawing/2014/main" id="{528ED7B1-9012-2988-7445-949454199CB9}"/>
                  </a:ext>
                </a:extLst>
              </p:cNvPr>
              <p:cNvSpPr/>
              <p:nvPr/>
            </p:nvSpPr>
            <p:spPr>
              <a:xfrm>
                <a:off x="160953" y="4177460"/>
                <a:ext cx="1560511" cy="723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新規サービス開始</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900" dirty="0">
                    <a:solidFill>
                      <a:schemeClr val="tx1"/>
                    </a:solidFill>
                    <a:latin typeface="Meiryo UI" panose="020B0604030504040204" pitchFamily="50" charset="-128"/>
                    <a:ea typeface="Meiryo UI" panose="020B0604030504040204" pitchFamily="50" charset="-128"/>
                  </a:rPr>
                  <a:t>C</a:t>
                </a:r>
                <a:r>
                  <a:rPr kumimoji="1" lang="ja-JP" altLang="en-US" sz="900" dirty="0">
                    <a:solidFill>
                      <a:schemeClr val="tx1"/>
                    </a:solidFill>
                    <a:latin typeface="Meiryo UI" panose="020B0604030504040204" pitchFamily="50" charset="-128"/>
                    <a:ea typeface="Meiryo UI" panose="020B0604030504040204" pitchFamily="50" charset="-128"/>
                  </a:rPr>
                  <a:t>製品開発</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grpSp>
      <p:grpSp>
        <p:nvGrpSpPr>
          <p:cNvPr id="233" name="グループ化 232">
            <a:extLst>
              <a:ext uri="{FF2B5EF4-FFF2-40B4-BE49-F238E27FC236}">
                <a16:creationId xmlns:a16="http://schemas.microsoft.com/office/drawing/2014/main" id="{D028FF42-1669-9DC3-04D4-C8D6C4E99288}"/>
              </a:ext>
            </a:extLst>
          </p:cNvPr>
          <p:cNvGrpSpPr/>
          <p:nvPr/>
        </p:nvGrpSpPr>
        <p:grpSpPr>
          <a:xfrm>
            <a:off x="2154649" y="3406018"/>
            <a:ext cx="1573212" cy="1599349"/>
            <a:chOff x="2146180" y="3406018"/>
            <a:chExt cx="1573212" cy="1599349"/>
          </a:xfrm>
        </p:grpSpPr>
        <p:grpSp>
          <p:nvGrpSpPr>
            <p:cNvPr id="54" name="グループ化 53">
              <a:extLst>
                <a:ext uri="{FF2B5EF4-FFF2-40B4-BE49-F238E27FC236}">
                  <a16:creationId xmlns:a16="http://schemas.microsoft.com/office/drawing/2014/main" id="{5251DF9D-976C-94AB-A9FA-F44405B37FDA}"/>
                </a:ext>
              </a:extLst>
            </p:cNvPr>
            <p:cNvGrpSpPr/>
            <p:nvPr/>
          </p:nvGrpSpPr>
          <p:grpSpPr>
            <a:xfrm>
              <a:off x="2158881" y="3406018"/>
              <a:ext cx="1560511" cy="1575896"/>
              <a:chOff x="2049467" y="3420126"/>
              <a:chExt cx="1560511" cy="1575896"/>
            </a:xfrm>
          </p:grpSpPr>
          <p:grpSp>
            <p:nvGrpSpPr>
              <p:cNvPr id="48" name="グループ化 47">
                <a:extLst>
                  <a:ext uri="{FF2B5EF4-FFF2-40B4-BE49-F238E27FC236}">
                    <a16:creationId xmlns:a16="http://schemas.microsoft.com/office/drawing/2014/main" id="{3AE70896-502A-75EA-C3B4-33CA51A1143A}"/>
                  </a:ext>
                </a:extLst>
              </p:cNvPr>
              <p:cNvGrpSpPr/>
              <p:nvPr/>
            </p:nvGrpSpPr>
            <p:grpSpPr>
              <a:xfrm>
                <a:off x="2049467" y="3420126"/>
                <a:ext cx="1560511" cy="1575896"/>
                <a:chOff x="160953" y="3324696"/>
                <a:chExt cx="1560511" cy="1575896"/>
              </a:xfrm>
            </p:grpSpPr>
            <p:sp>
              <p:nvSpPr>
                <p:cNvPr id="49" name="正方形/長方形 48">
                  <a:extLst>
                    <a:ext uri="{FF2B5EF4-FFF2-40B4-BE49-F238E27FC236}">
                      <a16:creationId xmlns:a16="http://schemas.microsoft.com/office/drawing/2014/main" id="{E8B94E44-E8D3-A28A-FDE6-D27BE0B374A1}"/>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現在</a:t>
                  </a:r>
                </a:p>
              </p:txBody>
            </p:sp>
            <p:sp>
              <p:nvSpPr>
                <p:cNvPr id="50" name="正方形/長方形 49">
                  <a:extLst>
                    <a:ext uri="{FF2B5EF4-FFF2-40B4-BE49-F238E27FC236}">
                      <a16:creationId xmlns:a16="http://schemas.microsoft.com/office/drawing/2014/main" id="{C05BA88A-E448-9D76-73AF-696AD49DBEBE}"/>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7B451F1A-C8F7-3AB7-AE54-8D53A80E8631}"/>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B</a:t>
                  </a:r>
                  <a:r>
                    <a:rPr kumimoji="1" lang="ja-JP" altLang="en-US" sz="900" dirty="0">
                      <a:solidFill>
                        <a:schemeClr val="tx1"/>
                      </a:solidFill>
                      <a:latin typeface="Meiryo UI" panose="020B0604030504040204" pitchFamily="50" charset="-128"/>
                      <a:ea typeface="Meiryo UI" panose="020B0604030504040204" pitchFamily="50" charset="-128"/>
                    </a:rPr>
                    <a:t>製品</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Phase</a:t>
                  </a:r>
                  <a:r>
                    <a:rPr kumimoji="1" lang="ja-JP" altLang="en-US" sz="900" dirty="0">
                      <a:solidFill>
                        <a:schemeClr val="tx1"/>
                      </a:solidFill>
                      <a:latin typeface="Meiryo UI" panose="020B0604030504040204" pitchFamily="50" charset="-128"/>
                      <a:ea typeface="Meiryo UI" panose="020B0604030504040204" pitchFamily="50" charset="-128"/>
                    </a:rPr>
                    <a:t>①サービス開発</a:t>
                  </a:r>
                </a:p>
              </p:txBody>
            </p:sp>
            <p:sp>
              <p:nvSpPr>
                <p:cNvPr id="52" name="正方形/長方形 51">
                  <a:extLst>
                    <a:ext uri="{FF2B5EF4-FFF2-40B4-BE49-F238E27FC236}">
                      <a16:creationId xmlns:a16="http://schemas.microsoft.com/office/drawing/2014/main" id="{0F214A3B-D0B7-300C-FE73-56AB2759CE19}"/>
                    </a:ext>
                  </a:extLst>
                </p:cNvPr>
                <p:cNvSpPr/>
                <p:nvPr/>
              </p:nvSpPr>
              <p:spPr>
                <a:xfrm>
                  <a:off x="160953" y="4177460"/>
                  <a:ext cx="1560511" cy="723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市場調査</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プロトタイプ制作</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事業検証</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プロダクト開発</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pic>
            <p:nvPicPr>
              <p:cNvPr id="53" name="Picture 193">
                <a:extLst>
                  <a:ext uri="{FF2B5EF4-FFF2-40B4-BE49-F238E27FC236}">
                    <a16:creationId xmlns:a16="http://schemas.microsoft.com/office/drawing/2014/main" id="{8AA8A147-170D-7BD7-49BD-2DED0114152F}"/>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340894" y="4407565"/>
                <a:ext cx="228600" cy="559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8" name="Rectangle 175">
              <a:extLst>
                <a:ext uri="{FF2B5EF4-FFF2-40B4-BE49-F238E27FC236}">
                  <a16:creationId xmlns:a16="http://schemas.microsoft.com/office/drawing/2014/main" id="{54C6EA84-281C-CA82-B875-C2971D2C6BC6}"/>
                </a:ext>
              </a:extLst>
            </p:cNvPr>
            <p:cNvSpPr>
              <a:spLocks noChangeArrowheads="1"/>
            </p:cNvSpPr>
            <p:nvPr/>
          </p:nvSpPr>
          <p:spPr bwMode="auto">
            <a:xfrm>
              <a:off x="2146180" y="3406018"/>
              <a:ext cx="1573212" cy="1599349"/>
            </a:xfrm>
            <a:prstGeom prst="rect">
              <a:avLst/>
            </a:prstGeom>
            <a:noFill/>
            <a:ln w="23813"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28" name="グループ化 227">
            <a:extLst>
              <a:ext uri="{FF2B5EF4-FFF2-40B4-BE49-F238E27FC236}">
                <a16:creationId xmlns:a16="http://schemas.microsoft.com/office/drawing/2014/main" id="{46029CC5-3D99-6717-01AD-457E7137B511}"/>
              </a:ext>
            </a:extLst>
          </p:cNvPr>
          <p:cNvGrpSpPr/>
          <p:nvPr/>
        </p:nvGrpSpPr>
        <p:grpSpPr>
          <a:xfrm>
            <a:off x="4161046" y="3406018"/>
            <a:ext cx="1560511" cy="1575896"/>
            <a:chOff x="160953" y="3324696"/>
            <a:chExt cx="1560511" cy="1575896"/>
          </a:xfrm>
        </p:grpSpPr>
        <p:sp>
          <p:nvSpPr>
            <p:cNvPr id="229" name="正方形/長方形 228">
              <a:extLst>
                <a:ext uri="{FF2B5EF4-FFF2-40B4-BE49-F238E27FC236}">
                  <a16:creationId xmlns:a16="http://schemas.microsoft.com/office/drawing/2014/main" id="{4B91E28E-A1A8-ADA2-E675-5065233F4FB5}"/>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今後</a:t>
              </a:r>
            </a:p>
          </p:txBody>
        </p:sp>
        <p:sp>
          <p:nvSpPr>
            <p:cNvPr id="230" name="正方形/長方形 229">
              <a:extLst>
                <a:ext uri="{FF2B5EF4-FFF2-40B4-BE49-F238E27FC236}">
                  <a16:creationId xmlns:a16="http://schemas.microsoft.com/office/drawing/2014/main" id="{BCAB91BB-6040-BF54-FFF8-858F0BA14F27}"/>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8</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31" name="正方形/長方形 230">
              <a:extLst>
                <a:ext uri="{FF2B5EF4-FFF2-40B4-BE49-F238E27FC236}">
                  <a16:creationId xmlns:a16="http://schemas.microsoft.com/office/drawing/2014/main" id="{73E974A9-1B5E-81DD-FEA9-BB96138A3328}"/>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B</a:t>
              </a:r>
              <a:r>
                <a:rPr kumimoji="1" lang="ja-JP" altLang="en-US" sz="900" dirty="0">
                  <a:solidFill>
                    <a:schemeClr val="tx1"/>
                  </a:solidFill>
                  <a:latin typeface="Meiryo UI" panose="020B0604030504040204" pitchFamily="50" charset="-128"/>
                  <a:ea typeface="Meiryo UI" panose="020B0604030504040204" pitchFamily="50" charset="-128"/>
                </a:rPr>
                <a:t>製品</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Phase</a:t>
              </a:r>
              <a:r>
                <a:rPr kumimoji="1" lang="ja-JP" altLang="en-US" sz="900" dirty="0">
                  <a:solidFill>
                    <a:schemeClr val="tx1"/>
                  </a:solidFill>
                  <a:latin typeface="Meiryo UI" panose="020B0604030504040204" pitchFamily="50" charset="-128"/>
                  <a:ea typeface="Meiryo UI" panose="020B0604030504040204" pitchFamily="50" charset="-128"/>
                </a:rPr>
                <a:t>②事業化</a:t>
              </a:r>
            </a:p>
          </p:txBody>
        </p:sp>
        <p:sp>
          <p:nvSpPr>
            <p:cNvPr id="232" name="正方形/長方形 231">
              <a:extLst>
                <a:ext uri="{FF2B5EF4-FFF2-40B4-BE49-F238E27FC236}">
                  <a16:creationId xmlns:a16="http://schemas.microsoft.com/office/drawing/2014/main" id="{6E4DEA78-05D0-AE3A-2850-5178ECE5F4E5}"/>
                </a:ext>
              </a:extLst>
            </p:cNvPr>
            <p:cNvSpPr/>
            <p:nvPr/>
          </p:nvSpPr>
          <p:spPr>
            <a:xfrm>
              <a:off x="160953" y="4177460"/>
              <a:ext cx="1560511" cy="723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サービスローンチ</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マーケティング拡大</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事業提携</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grpSp>
        <p:nvGrpSpPr>
          <p:cNvPr id="234" name="グループ化 233">
            <a:extLst>
              <a:ext uri="{FF2B5EF4-FFF2-40B4-BE49-F238E27FC236}">
                <a16:creationId xmlns:a16="http://schemas.microsoft.com/office/drawing/2014/main" id="{B1240BA3-D64E-D9D0-7225-5C7E6351471E}"/>
              </a:ext>
            </a:extLst>
          </p:cNvPr>
          <p:cNvGrpSpPr/>
          <p:nvPr/>
        </p:nvGrpSpPr>
        <p:grpSpPr>
          <a:xfrm>
            <a:off x="2160999" y="5517737"/>
            <a:ext cx="1560511" cy="855567"/>
            <a:chOff x="160953" y="3324696"/>
            <a:chExt cx="1560511" cy="855567"/>
          </a:xfrm>
        </p:grpSpPr>
        <p:sp>
          <p:nvSpPr>
            <p:cNvPr id="235" name="正方形/長方形 234">
              <a:extLst>
                <a:ext uri="{FF2B5EF4-FFF2-40B4-BE49-F238E27FC236}">
                  <a16:creationId xmlns:a16="http://schemas.microsoft.com/office/drawing/2014/main" id="{C64527F8-FD2F-4987-3C77-7A34B399E8EB}"/>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これまで</a:t>
              </a:r>
            </a:p>
          </p:txBody>
        </p:sp>
        <p:sp>
          <p:nvSpPr>
            <p:cNvPr id="236" name="正方形/長方形 235">
              <a:extLst>
                <a:ext uri="{FF2B5EF4-FFF2-40B4-BE49-F238E27FC236}">
                  <a16:creationId xmlns:a16="http://schemas.microsoft.com/office/drawing/2014/main" id="{BE64B526-AA80-88CD-6A2B-0D5DFC938F79}"/>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37" name="正方形/長方形 236">
              <a:extLst>
                <a:ext uri="{FF2B5EF4-FFF2-40B4-BE49-F238E27FC236}">
                  <a16:creationId xmlns:a16="http://schemas.microsoft.com/office/drawing/2014/main" id="{0E127E44-F082-657B-4E2C-04EABEFDE55B}"/>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Step</a:t>
              </a:r>
              <a:r>
                <a:rPr kumimoji="1" lang="ja-JP" altLang="en-US" sz="900" dirty="0">
                  <a:solidFill>
                    <a:schemeClr val="tx1"/>
                  </a:solidFill>
                  <a:latin typeface="Meiryo UI" panose="020B0604030504040204" pitchFamily="50" charset="-128"/>
                  <a:ea typeface="Meiryo UI" panose="020B0604030504040204" pitchFamily="50" charset="-128"/>
                </a:rPr>
                <a:t>①市場調査</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grpSp>
        <p:nvGrpSpPr>
          <p:cNvPr id="239" name="グループ化 238">
            <a:extLst>
              <a:ext uri="{FF2B5EF4-FFF2-40B4-BE49-F238E27FC236}">
                <a16:creationId xmlns:a16="http://schemas.microsoft.com/office/drawing/2014/main" id="{7345C6AE-C577-A44F-3557-3FA9E376CBA4}"/>
              </a:ext>
            </a:extLst>
          </p:cNvPr>
          <p:cNvGrpSpPr/>
          <p:nvPr/>
        </p:nvGrpSpPr>
        <p:grpSpPr>
          <a:xfrm>
            <a:off x="4151621" y="5522107"/>
            <a:ext cx="1560511" cy="855567"/>
            <a:chOff x="160953" y="3324696"/>
            <a:chExt cx="1560511" cy="855567"/>
          </a:xfrm>
        </p:grpSpPr>
        <p:sp>
          <p:nvSpPr>
            <p:cNvPr id="240" name="正方形/長方形 239">
              <a:extLst>
                <a:ext uri="{FF2B5EF4-FFF2-40B4-BE49-F238E27FC236}">
                  <a16:creationId xmlns:a16="http://schemas.microsoft.com/office/drawing/2014/main" id="{66C35381-9D78-1E7E-A236-5230C6E84EC4}"/>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これまで</a:t>
              </a:r>
            </a:p>
          </p:txBody>
        </p:sp>
        <p:sp>
          <p:nvSpPr>
            <p:cNvPr id="241" name="正方形/長方形 240">
              <a:extLst>
                <a:ext uri="{FF2B5EF4-FFF2-40B4-BE49-F238E27FC236}">
                  <a16:creationId xmlns:a16="http://schemas.microsoft.com/office/drawing/2014/main" id="{93B21E5C-D731-DCE3-5CAD-EBD9A80EB636}"/>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8</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42" name="正方形/長方形 241">
              <a:extLst>
                <a:ext uri="{FF2B5EF4-FFF2-40B4-BE49-F238E27FC236}">
                  <a16:creationId xmlns:a16="http://schemas.microsoft.com/office/drawing/2014/main" id="{46AD6F8D-43F9-FD0D-7590-7C6DDF942CF4}"/>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Step</a:t>
              </a:r>
              <a:r>
                <a:rPr kumimoji="1" lang="ja-JP" altLang="en-US" sz="900" dirty="0">
                  <a:solidFill>
                    <a:schemeClr val="tx1"/>
                  </a:solidFill>
                  <a:latin typeface="Meiryo UI" panose="020B0604030504040204" pitchFamily="50" charset="-128"/>
                  <a:ea typeface="Meiryo UI" panose="020B0604030504040204" pitchFamily="50" charset="-128"/>
                </a:rPr>
                <a:t>②</a:t>
              </a:r>
              <a:r>
                <a:rPr kumimoji="1" lang="en-US" altLang="ja-JP" sz="900" dirty="0">
                  <a:solidFill>
                    <a:schemeClr val="tx1"/>
                  </a:solidFill>
                  <a:latin typeface="Meiryo UI" panose="020B0604030504040204" pitchFamily="50" charset="-128"/>
                  <a:ea typeface="Meiryo UI" panose="020B0604030504040204" pitchFamily="50" charset="-128"/>
                </a:rPr>
                <a:t>UI/UX</a:t>
              </a:r>
              <a:r>
                <a:rPr kumimoji="1" lang="ja-JP" altLang="en-US" sz="900" dirty="0">
                  <a:solidFill>
                    <a:schemeClr val="tx1"/>
                  </a:solidFill>
                  <a:latin typeface="Meiryo UI" panose="020B0604030504040204" pitchFamily="50" charset="-128"/>
                  <a:ea typeface="Meiryo UI" panose="020B0604030504040204" pitchFamily="50" charset="-128"/>
                </a:rPr>
                <a:t>検証</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grpSp>
        <p:nvGrpSpPr>
          <p:cNvPr id="247" name="グループ化 246">
            <a:extLst>
              <a:ext uri="{FF2B5EF4-FFF2-40B4-BE49-F238E27FC236}">
                <a16:creationId xmlns:a16="http://schemas.microsoft.com/office/drawing/2014/main" id="{E884FEAD-7D04-6FB2-A05B-1C05D58B05A9}"/>
              </a:ext>
            </a:extLst>
          </p:cNvPr>
          <p:cNvGrpSpPr/>
          <p:nvPr/>
        </p:nvGrpSpPr>
        <p:grpSpPr>
          <a:xfrm>
            <a:off x="8167790" y="5491823"/>
            <a:ext cx="1560511" cy="855567"/>
            <a:chOff x="160953" y="3324696"/>
            <a:chExt cx="1560511" cy="855567"/>
          </a:xfrm>
        </p:grpSpPr>
        <p:sp>
          <p:nvSpPr>
            <p:cNvPr id="248" name="正方形/長方形 247">
              <a:extLst>
                <a:ext uri="{FF2B5EF4-FFF2-40B4-BE49-F238E27FC236}">
                  <a16:creationId xmlns:a16="http://schemas.microsoft.com/office/drawing/2014/main" id="{2DDEF01D-B559-5301-84A6-D32465EEFA4F}"/>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今後</a:t>
              </a:r>
            </a:p>
          </p:txBody>
        </p:sp>
        <p:sp>
          <p:nvSpPr>
            <p:cNvPr id="249" name="正方形/長方形 248">
              <a:extLst>
                <a:ext uri="{FF2B5EF4-FFF2-40B4-BE49-F238E27FC236}">
                  <a16:creationId xmlns:a16="http://schemas.microsoft.com/office/drawing/2014/main" id="{4ABB04BB-5545-AACC-DFBC-A00B77DDEC5F}"/>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202</a:t>
              </a:r>
              <a:r>
                <a:rPr lang="en-US" altLang="ja-JP" sz="900" dirty="0">
                  <a:solidFill>
                    <a:srgbClr val="000000"/>
                  </a:solidFill>
                  <a:latin typeface="Meiryo UI" panose="020B0604030504040204" pitchFamily="50" charset="-128"/>
                  <a:ea typeface="Meiryo UI" panose="020B0604030504040204" pitchFamily="50" charset="-128"/>
                </a:rPr>
                <a:t>4</a:t>
              </a: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年</a:t>
              </a:r>
              <a:r>
                <a:rPr kumimoji="0" lang="en-US"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a:t>
              </a: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月~202</a:t>
              </a:r>
              <a:r>
                <a:rPr lang="en-US" altLang="ja-JP" sz="900" dirty="0">
                  <a:solidFill>
                    <a:srgbClr val="000000"/>
                  </a:solidFill>
                  <a:latin typeface="Meiryo UI" panose="020B0604030504040204" pitchFamily="50" charset="-128"/>
                  <a:ea typeface="Meiryo UI" panose="020B0604030504040204" pitchFamily="50" charset="-128"/>
                </a:rPr>
                <a:t>4</a:t>
              </a: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年</a:t>
              </a:r>
              <a:r>
                <a:rPr lang="en-US" altLang="ja-JP" sz="900" dirty="0">
                  <a:solidFill>
                    <a:srgbClr val="000000"/>
                  </a:solidFill>
                  <a:latin typeface="Meiryo UI" panose="020B0604030504040204" pitchFamily="50" charset="-128"/>
                  <a:ea typeface="Meiryo UI" panose="020B0604030504040204" pitchFamily="50" charset="-128"/>
                </a:rPr>
                <a:t>3</a:t>
              </a: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月</a:t>
              </a:r>
              <a:endParaRPr kumimoji="0" lang="ja-JP" altLang="ja-JP" sz="1800" i="0" u="none" strike="noStrike" cap="none" normalizeH="0" baseline="0" dirty="0">
                <a:ln>
                  <a:noFill/>
                </a:ln>
                <a:solidFill>
                  <a:schemeClr val="tx1"/>
                </a:solidFill>
                <a:effectLst/>
              </a:endParaRPr>
            </a:p>
          </p:txBody>
        </p:sp>
        <p:sp>
          <p:nvSpPr>
            <p:cNvPr id="250" name="正方形/長方形 249">
              <a:extLst>
                <a:ext uri="{FF2B5EF4-FFF2-40B4-BE49-F238E27FC236}">
                  <a16:creationId xmlns:a16="http://schemas.microsoft.com/office/drawing/2014/main" id="{96F9080B-573E-62D5-DE2D-3028E17C61A8}"/>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Step④事業化検討</a:t>
              </a:r>
              <a:endParaRPr kumimoji="0" lang="ja-JP" altLang="ja-JP" sz="1800" i="0" u="none" strike="noStrike" cap="none" normalizeH="0" baseline="0" dirty="0">
                <a:ln>
                  <a:noFill/>
                </a:ln>
                <a:solidFill>
                  <a:schemeClr val="tx1"/>
                </a:solidFill>
                <a:effectLst/>
              </a:endParaRPr>
            </a:p>
          </p:txBody>
        </p:sp>
      </p:grpSp>
      <p:grpSp>
        <p:nvGrpSpPr>
          <p:cNvPr id="251" name="グループ化 250">
            <a:extLst>
              <a:ext uri="{FF2B5EF4-FFF2-40B4-BE49-F238E27FC236}">
                <a16:creationId xmlns:a16="http://schemas.microsoft.com/office/drawing/2014/main" id="{82EA9149-D604-DDB0-433A-3FD79EF0970E}"/>
              </a:ext>
            </a:extLst>
          </p:cNvPr>
          <p:cNvGrpSpPr/>
          <p:nvPr/>
        </p:nvGrpSpPr>
        <p:grpSpPr>
          <a:xfrm>
            <a:off x="6142243" y="5515665"/>
            <a:ext cx="1597025" cy="895119"/>
            <a:chOff x="6124575" y="5515665"/>
            <a:chExt cx="1597025" cy="895119"/>
          </a:xfrm>
        </p:grpSpPr>
        <p:grpSp>
          <p:nvGrpSpPr>
            <p:cNvPr id="243" name="グループ化 242">
              <a:extLst>
                <a:ext uri="{FF2B5EF4-FFF2-40B4-BE49-F238E27FC236}">
                  <a16:creationId xmlns:a16="http://schemas.microsoft.com/office/drawing/2014/main" id="{32E02F88-2C3A-B6F8-DF9E-7517C88A7AC8}"/>
                </a:ext>
              </a:extLst>
            </p:cNvPr>
            <p:cNvGrpSpPr/>
            <p:nvPr/>
          </p:nvGrpSpPr>
          <p:grpSpPr>
            <a:xfrm>
              <a:off x="6139209" y="5523373"/>
              <a:ext cx="1560511" cy="855567"/>
              <a:chOff x="160953" y="3324696"/>
              <a:chExt cx="1560511" cy="855567"/>
            </a:xfrm>
          </p:grpSpPr>
          <p:sp>
            <p:nvSpPr>
              <p:cNvPr id="244" name="正方形/長方形 243">
                <a:extLst>
                  <a:ext uri="{FF2B5EF4-FFF2-40B4-BE49-F238E27FC236}">
                    <a16:creationId xmlns:a16="http://schemas.microsoft.com/office/drawing/2014/main" id="{2705341B-28F8-B9E4-DE77-02B0A295EF21}"/>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現在</a:t>
                </a:r>
              </a:p>
            </p:txBody>
          </p:sp>
          <p:sp>
            <p:nvSpPr>
              <p:cNvPr id="245" name="正方形/長方形 244">
                <a:extLst>
                  <a:ext uri="{FF2B5EF4-FFF2-40B4-BE49-F238E27FC236}">
                    <a16:creationId xmlns:a16="http://schemas.microsoft.com/office/drawing/2014/main" id="{1A77CA57-8EB3-4A9D-1B2A-7D6552020C45}"/>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46" name="正方形/長方形 245">
                <a:extLst>
                  <a:ext uri="{FF2B5EF4-FFF2-40B4-BE49-F238E27FC236}">
                    <a16:creationId xmlns:a16="http://schemas.microsoft.com/office/drawing/2014/main" id="{F7A5534E-EF62-F1BD-0D0F-43C71D713691}"/>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Step</a:t>
                </a:r>
                <a:r>
                  <a:rPr kumimoji="1" lang="ja-JP" altLang="en-US" sz="900" dirty="0">
                    <a:solidFill>
                      <a:schemeClr val="tx1"/>
                    </a:solidFill>
                    <a:latin typeface="Meiryo UI" panose="020B0604030504040204" pitchFamily="50" charset="-128"/>
                    <a:ea typeface="Meiryo UI" panose="020B0604030504040204" pitchFamily="50" charset="-128"/>
                  </a:rPr>
                  <a:t>③ユーザー検証</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sp>
          <p:nvSpPr>
            <p:cNvPr id="199" name="Freeform 176">
              <a:extLst>
                <a:ext uri="{FF2B5EF4-FFF2-40B4-BE49-F238E27FC236}">
                  <a16:creationId xmlns:a16="http://schemas.microsoft.com/office/drawing/2014/main" id="{B32B1C3E-1C11-0AF3-11DA-BDB8858F24E3}"/>
                </a:ext>
              </a:extLst>
            </p:cNvPr>
            <p:cNvSpPr>
              <a:spLocks noEditPoints="1"/>
            </p:cNvSpPr>
            <p:nvPr/>
          </p:nvSpPr>
          <p:spPr bwMode="auto">
            <a:xfrm>
              <a:off x="6124575" y="5515665"/>
              <a:ext cx="1597025" cy="895119"/>
            </a:xfrm>
            <a:custGeom>
              <a:avLst/>
              <a:gdLst>
                <a:gd name="T0" fmla="*/ 15 w 1006"/>
                <a:gd name="T1" fmla="*/ 422 h 430"/>
                <a:gd name="T2" fmla="*/ 15 w 1006"/>
                <a:gd name="T3" fmla="*/ 316 h 430"/>
                <a:gd name="T4" fmla="*/ 0 w 1006"/>
                <a:gd name="T5" fmla="*/ 255 h 430"/>
                <a:gd name="T6" fmla="*/ 0 w 1006"/>
                <a:gd name="T7" fmla="*/ 239 h 430"/>
                <a:gd name="T8" fmla="*/ 0 w 1006"/>
                <a:gd name="T9" fmla="*/ 239 h 430"/>
                <a:gd name="T10" fmla="*/ 15 w 1006"/>
                <a:gd name="T11" fmla="*/ 178 h 430"/>
                <a:gd name="T12" fmla="*/ 15 w 1006"/>
                <a:gd name="T13" fmla="*/ 72 h 430"/>
                <a:gd name="T14" fmla="*/ 0 w 1006"/>
                <a:gd name="T15" fmla="*/ 11 h 430"/>
                <a:gd name="T16" fmla="*/ 20 w 1006"/>
                <a:gd name="T17" fmla="*/ 0 h 430"/>
                <a:gd name="T18" fmla="*/ 20 w 1006"/>
                <a:gd name="T19" fmla="*/ 0 h 430"/>
                <a:gd name="T20" fmla="*/ 80 w 1006"/>
                <a:gd name="T21" fmla="*/ 15 h 430"/>
                <a:gd name="T22" fmla="*/ 185 w 1006"/>
                <a:gd name="T23" fmla="*/ 15 h 430"/>
                <a:gd name="T24" fmla="*/ 245 w 1006"/>
                <a:gd name="T25" fmla="*/ 0 h 430"/>
                <a:gd name="T26" fmla="*/ 261 w 1006"/>
                <a:gd name="T27" fmla="*/ 0 h 430"/>
                <a:gd name="T28" fmla="*/ 261 w 1006"/>
                <a:gd name="T29" fmla="*/ 0 h 430"/>
                <a:gd name="T30" fmla="*/ 321 w 1006"/>
                <a:gd name="T31" fmla="*/ 15 h 430"/>
                <a:gd name="T32" fmla="*/ 426 w 1006"/>
                <a:gd name="T33" fmla="*/ 15 h 430"/>
                <a:gd name="T34" fmla="*/ 486 w 1006"/>
                <a:gd name="T35" fmla="*/ 0 h 430"/>
                <a:gd name="T36" fmla="*/ 501 w 1006"/>
                <a:gd name="T37" fmla="*/ 0 h 430"/>
                <a:gd name="T38" fmla="*/ 501 w 1006"/>
                <a:gd name="T39" fmla="*/ 0 h 430"/>
                <a:gd name="T40" fmla="*/ 561 w 1006"/>
                <a:gd name="T41" fmla="*/ 15 h 430"/>
                <a:gd name="T42" fmla="*/ 667 w 1006"/>
                <a:gd name="T43" fmla="*/ 15 h 430"/>
                <a:gd name="T44" fmla="*/ 727 w 1006"/>
                <a:gd name="T45" fmla="*/ 0 h 430"/>
                <a:gd name="T46" fmla="*/ 742 w 1006"/>
                <a:gd name="T47" fmla="*/ 0 h 430"/>
                <a:gd name="T48" fmla="*/ 742 w 1006"/>
                <a:gd name="T49" fmla="*/ 0 h 430"/>
                <a:gd name="T50" fmla="*/ 802 w 1006"/>
                <a:gd name="T51" fmla="*/ 15 h 430"/>
                <a:gd name="T52" fmla="*/ 908 w 1006"/>
                <a:gd name="T53" fmla="*/ 15 h 430"/>
                <a:gd name="T54" fmla="*/ 968 w 1006"/>
                <a:gd name="T55" fmla="*/ 0 h 430"/>
                <a:gd name="T56" fmla="*/ 983 w 1006"/>
                <a:gd name="T57" fmla="*/ 0 h 430"/>
                <a:gd name="T58" fmla="*/ 991 w 1006"/>
                <a:gd name="T59" fmla="*/ 8 h 430"/>
                <a:gd name="T60" fmla="*/ 1006 w 1006"/>
                <a:gd name="T61" fmla="*/ 52 h 430"/>
                <a:gd name="T62" fmla="*/ 1006 w 1006"/>
                <a:gd name="T63" fmla="*/ 52 h 430"/>
                <a:gd name="T64" fmla="*/ 991 w 1006"/>
                <a:gd name="T65" fmla="*/ 113 h 430"/>
                <a:gd name="T66" fmla="*/ 991 w 1006"/>
                <a:gd name="T67" fmla="*/ 220 h 430"/>
                <a:gd name="T68" fmla="*/ 1006 w 1006"/>
                <a:gd name="T69" fmla="*/ 281 h 430"/>
                <a:gd name="T70" fmla="*/ 1006 w 1006"/>
                <a:gd name="T71" fmla="*/ 296 h 430"/>
                <a:gd name="T72" fmla="*/ 1006 w 1006"/>
                <a:gd name="T73" fmla="*/ 296 h 430"/>
                <a:gd name="T74" fmla="*/ 991 w 1006"/>
                <a:gd name="T75" fmla="*/ 357 h 430"/>
                <a:gd name="T76" fmla="*/ 958 w 1006"/>
                <a:gd name="T77" fmla="*/ 430 h 430"/>
                <a:gd name="T78" fmla="*/ 991 w 1006"/>
                <a:gd name="T79" fmla="*/ 418 h 430"/>
                <a:gd name="T80" fmla="*/ 897 w 1006"/>
                <a:gd name="T81" fmla="*/ 415 h 430"/>
                <a:gd name="T82" fmla="*/ 837 w 1006"/>
                <a:gd name="T83" fmla="*/ 430 h 430"/>
                <a:gd name="T84" fmla="*/ 822 w 1006"/>
                <a:gd name="T85" fmla="*/ 430 h 430"/>
                <a:gd name="T86" fmla="*/ 822 w 1006"/>
                <a:gd name="T87" fmla="*/ 430 h 430"/>
                <a:gd name="T88" fmla="*/ 762 w 1006"/>
                <a:gd name="T89" fmla="*/ 415 h 430"/>
                <a:gd name="T90" fmla="*/ 657 w 1006"/>
                <a:gd name="T91" fmla="*/ 415 h 430"/>
                <a:gd name="T92" fmla="*/ 597 w 1006"/>
                <a:gd name="T93" fmla="*/ 430 h 430"/>
                <a:gd name="T94" fmla="*/ 582 w 1006"/>
                <a:gd name="T95" fmla="*/ 430 h 430"/>
                <a:gd name="T96" fmla="*/ 582 w 1006"/>
                <a:gd name="T97" fmla="*/ 430 h 430"/>
                <a:gd name="T98" fmla="*/ 521 w 1006"/>
                <a:gd name="T99" fmla="*/ 415 h 430"/>
                <a:gd name="T100" fmla="*/ 416 w 1006"/>
                <a:gd name="T101" fmla="*/ 415 h 430"/>
                <a:gd name="T102" fmla="*/ 356 w 1006"/>
                <a:gd name="T103" fmla="*/ 430 h 430"/>
                <a:gd name="T104" fmla="*/ 341 w 1006"/>
                <a:gd name="T105" fmla="*/ 430 h 430"/>
                <a:gd name="T106" fmla="*/ 341 w 1006"/>
                <a:gd name="T107" fmla="*/ 430 h 430"/>
                <a:gd name="T108" fmla="*/ 281 w 1006"/>
                <a:gd name="T109" fmla="*/ 415 h 430"/>
                <a:gd name="T110" fmla="*/ 175 w 1006"/>
                <a:gd name="T111" fmla="*/ 415 h 430"/>
                <a:gd name="T112" fmla="*/ 115 w 1006"/>
                <a:gd name="T113" fmla="*/ 430 h 430"/>
                <a:gd name="T114" fmla="*/ 100 w 1006"/>
                <a:gd name="T115" fmla="*/ 430 h 430"/>
                <a:gd name="T116" fmla="*/ 100 w 1006"/>
                <a:gd name="T117" fmla="*/ 430 h 430"/>
                <a:gd name="T118" fmla="*/ 40 w 1006"/>
                <a:gd name="T119" fmla="*/ 415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06" h="430">
                  <a:moveTo>
                    <a:pt x="0" y="422"/>
                  </a:moveTo>
                  <a:lnTo>
                    <a:pt x="0" y="377"/>
                  </a:lnTo>
                  <a:lnTo>
                    <a:pt x="15" y="377"/>
                  </a:lnTo>
                  <a:lnTo>
                    <a:pt x="15" y="422"/>
                  </a:lnTo>
                  <a:lnTo>
                    <a:pt x="0" y="422"/>
                  </a:lnTo>
                  <a:close/>
                  <a:moveTo>
                    <a:pt x="0" y="361"/>
                  </a:moveTo>
                  <a:lnTo>
                    <a:pt x="0" y="316"/>
                  </a:lnTo>
                  <a:lnTo>
                    <a:pt x="15" y="316"/>
                  </a:lnTo>
                  <a:lnTo>
                    <a:pt x="15" y="361"/>
                  </a:lnTo>
                  <a:lnTo>
                    <a:pt x="0" y="361"/>
                  </a:lnTo>
                  <a:close/>
                  <a:moveTo>
                    <a:pt x="0" y="300"/>
                  </a:moveTo>
                  <a:lnTo>
                    <a:pt x="0" y="255"/>
                  </a:lnTo>
                  <a:lnTo>
                    <a:pt x="15" y="255"/>
                  </a:lnTo>
                  <a:lnTo>
                    <a:pt x="15" y="300"/>
                  </a:lnTo>
                  <a:lnTo>
                    <a:pt x="0" y="300"/>
                  </a:lnTo>
                  <a:close/>
                  <a:moveTo>
                    <a:pt x="0" y="239"/>
                  </a:moveTo>
                  <a:lnTo>
                    <a:pt x="0" y="194"/>
                  </a:lnTo>
                  <a:lnTo>
                    <a:pt x="15" y="194"/>
                  </a:lnTo>
                  <a:lnTo>
                    <a:pt x="15" y="239"/>
                  </a:lnTo>
                  <a:lnTo>
                    <a:pt x="0" y="239"/>
                  </a:lnTo>
                  <a:close/>
                  <a:moveTo>
                    <a:pt x="0" y="178"/>
                  </a:moveTo>
                  <a:lnTo>
                    <a:pt x="0" y="133"/>
                  </a:lnTo>
                  <a:lnTo>
                    <a:pt x="15" y="133"/>
                  </a:lnTo>
                  <a:lnTo>
                    <a:pt x="15" y="178"/>
                  </a:lnTo>
                  <a:lnTo>
                    <a:pt x="0" y="178"/>
                  </a:lnTo>
                  <a:close/>
                  <a:moveTo>
                    <a:pt x="0" y="117"/>
                  </a:moveTo>
                  <a:lnTo>
                    <a:pt x="0" y="72"/>
                  </a:lnTo>
                  <a:lnTo>
                    <a:pt x="15" y="72"/>
                  </a:lnTo>
                  <a:lnTo>
                    <a:pt x="15" y="117"/>
                  </a:lnTo>
                  <a:lnTo>
                    <a:pt x="0" y="117"/>
                  </a:lnTo>
                  <a:close/>
                  <a:moveTo>
                    <a:pt x="0" y="56"/>
                  </a:moveTo>
                  <a:lnTo>
                    <a:pt x="0" y="11"/>
                  </a:lnTo>
                  <a:lnTo>
                    <a:pt x="15" y="11"/>
                  </a:lnTo>
                  <a:lnTo>
                    <a:pt x="15" y="56"/>
                  </a:lnTo>
                  <a:lnTo>
                    <a:pt x="0" y="56"/>
                  </a:lnTo>
                  <a:close/>
                  <a:moveTo>
                    <a:pt x="20" y="0"/>
                  </a:moveTo>
                  <a:lnTo>
                    <a:pt x="65" y="0"/>
                  </a:lnTo>
                  <a:lnTo>
                    <a:pt x="65" y="15"/>
                  </a:lnTo>
                  <a:lnTo>
                    <a:pt x="20" y="15"/>
                  </a:lnTo>
                  <a:lnTo>
                    <a:pt x="20" y="0"/>
                  </a:lnTo>
                  <a:close/>
                  <a:moveTo>
                    <a:pt x="80" y="0"/>
                  </a:moveTo>
                  <a:lnTo>
                    <a:pt x="125" y="0"/>
                  </a:lnTo>
                  <a:lnTo>
                    <a:pt x="125" y="15"/>
                  </a:lnTo>
                  <a:lnTo>
                    <a:pt x="80" y="15"/>
                  </a:lnTo>
                  <a:lnTo>
                    <a:pt x="80" y="0"/>
                  </a:lnTo>
                  <a:close/>
                  <a:moveTo>
                    <a:pt x="140" y="0"/>
                  </a:moveTo>
                  <a:lnTo>
                    <a:pt x="185" y="0"/>
                  </a:lnTo>
                  <a:lnTo>
                    <a:pt x="185" y="15"/>
                  </a:lnTo>
                  <a:lnTo>
                    <a:pt x="140" y="15"/>
                  </a:lnTo>
                  <a:lnTo>
                    <a:pt x="140" y="0"/>
                  </a:lnTo>
                  <a:close/>
                  <a:moveTo>
                    <a:pt x="200" y="0"/>
                  </a:moveTo>
                  <a:lnTo>
                    <a:pt x="245" y="0"/>
                  </a:lnTo>
                  <a:lnTo>
                    <a:pt x="245" y="15"/>
                  </a:lnTo>
                  <a:lnTo>
                    <a:pt x="200" y="15"/>
                  </a:lnTo>
                  <a:lnTo>
                    <a:pt x="200" y="0"/>
                  </a:lnTo>
                  <a:close/>
                  <a:moveTo>
                    <a:pt x="261" y="0"/>
                  </a:moveTo>
                  <a:lnTo>
                    <a:pt x="306" y="0"/>
                  </a:lnTo>
                  <a:lnTo>
                    <a:pt x="306" y="15"/>
                  </a:lnTo>
                  <a:lnTo>
                    <a:pt x="261" y="15"/>
                  </a:lnTo>
                  <a:lnTo>
                    <a:pt x="261" y="0"/>
                  </a:lnTo>
                  <a:close/>
                  <a:moveTo>
                    <a:pt x="321" y="0"/>
                  </a:moveTo>
                  <a:lnTo>
                    <a:pt x="366" y="0"/>
                  </a:lnTo>
                  <a:lnTo>
                    <a:pt x="366" y="15"/>
                  </a:lnTo>
                  <a:lnTo>
                    <a:pt x="321" y="15"/>
                  </a:lnTo>
                  <a:lnTo>
                    <a:pt x="321" y="0"/>
                  </a:lnTo>
                  <a:close/>
                  <a:moveTo>
                    <a:pt x="381" y="0"/>
                  </a:moveTo>
                  <a:lnTo>
                    <a:pt x="426" y="0"/>
                  </a:lnTo>
                  <a:lnTo>
                    <a:pt x="426" y="15"/>
                  </a:lnTo>
                  <a:lnTo>
                    <a:pt x="381" y="15"/>
                  </a:lnTo>
                  <a:lnTo>
                    <a:pt x="381" y="0"/>
                  </a:lnTo>
                  <a:close/>
                  <a:moveTo>
                    <a:pt x="441" y="0"/>
                  </a:moveTo>
                  <a:lnTo>
                    <a:pt x="486" y="0"/>
                  </a:lnTo>
                  <a:lnTo>
                    <a:pt x="486" y="15"/>
                  </a:lnTo>
                  <a:lnTo>
                    <a:pt x="441" y="15"/>
                  </a:lnTo>
                  <a:lnTo>
                    <a:pt x="441" y="0"/>
                  </a:lnTo>
                  <a:close/>
                  <a:moveTo>
                    <a:pt x="501" y="0"/>
                  </a:moveTo>
                  <a:lnTo>
                    <a:pt x="546" y="0"/>
                  </a:lnTo>
                  <a:lnTo>
                    <a:pt x="546" y="15"/>
                  </a:lnTo>
                  <a:lnTo>
                    <a:pt x="501" y="15"/>
                  </a:lnTo>
                  <a:lnTo>
                    <a:pt x="501" y="0"/>
                  </a:lnTo>
                  <a:close/>
                  <a:moveTo>
                    <a:pt x="561" y="0"/>
                  </a:moveTo>
                  <a:lnTo>
                    <a:pt x="607" y="0"/>
                  </a:lnTo>
                  <a:lnTo>
                    <a:pt x="607" y="15"/>
                  </a:lnTo>
                  <a:lnTo>
                    <a:pt x="561" y="15"/>
                  </a:lnTo>
                  <a:lnTo>
                    <a:pt x="561" y="0"/>
                  </a:lnTo>
                  <a:close/>
                  <a:moveTo>
                    <a:pt x="622" y="0"/>
                  </a:moveTo>
                  <a:lnTo>
                    <a:pt x="667" y="0"/>
                  </a:lnTo>
                  <a:lnTo>
                    <a:pt x="667" y="15"/>
                  </a:lnTo>
                  <a:lnTo>
                    <a:pt x="622" y="15"/>
                  </a:lnTo>
                  <a:lnTo>
                    <a:pt x="622" y="0"/>
                  </a:lnTo>
                  <a:close/>
                  <a:moveTo>
                    <a:pt x="682" y="0"/>
                  </a:moveTo>
                  <a:lnTo>
                    <a:pt x="727" y="0"/>
                  </a:lnTo>
                  <a:lnTo>
                    <a:pt x="727" y="15"/>
                  </a:lnTo>
                  <a:lnTo>
                    <a:pt x="682" y="15"/>
                  </a:lnTo>
                  <a:lnTo>
                    <a:pt x="682" y="0"/>
                  </a:lnTo>
                  <a:close/>
                  <a:moveTo>
                    <a:pt x="742" y="0"/>
                  </a:moveTo>
                  <a:lnTo>
                    <a:pt x="787" y="0"/>
                  </a:lnTo>
                  <a:lnTo>
                    <a:pt x="787" y="15"/>
                  </a:lnTo>
                  <a:lnTo>
                    <a:pt x="742" y="15"/>
                  </a:lnTo>
                  <a:lnTo>
                    <a:pt x="742" y="0"/>
                  </a:lnTo>
                  <a:close/>
                  <a:moveTo>
                    <a:pt x="802" y="0"/>
                  </a:moveTo>
                  <a:lnTo>
                    <a:pt x="847" y="0"/>
                  </a:lnTo>
                  <a:lnTo>
                    <a:pt x="847" y="15"/>
                  </a:lnTo>
                  <a:lnTo>
                    <a:pt x="802" y="15"/>
                  </a:lnTo>
                  <a:lnTo>
                    <a:pt x="802" y="0"/>
                  </a:lnTo>
                  <a:close/>
                  <a:moveTo>
                    <a:pt x="862" y="0"/>
                  </a:moveTo>
                  <a:lnTo>
                    <a:pt x="908" y="0"/>
                  </a:lnTo>
                  <a:lnTo>
                    <a:pt x="908" y="15"/>
                  </a:lnTo>
                  <a:lnTo>
                    <a:pt x="862" y="15"/>
                  </a:lnTo>
                  <a:lnTo>
                    <a:pt x="862" y="0"/>
                  </a:lnTo>
                  <a:close/>
                  <a:moveTo>
                    <a:pt x="923" y="0"/>
                  </a:moveTo>
                  <a:lnTo>
                    <a:pt x="968" y="0"/>
                  </a:lnTo>
                  <a:lnTo>
                    <a:pt x="968" y="15"/>
                  </a:lnTo>
                  <a:lnTo>
                    <a:pt x="923" y="15"/>
                  </a:lnTo>
                  <a:lnTo>
                    <a:pt x="923" y="0"/>
                  </a:lnTo>
                  <a:close/>
                  <a:moveTo>
                    <a:pt x="983" y="0"/>
                  </a:moveTo>
                  <a:lnTo>
                    <a:pt x="1006" y="0"/>
                  </a:lnTo>
                  <a:lnTo>
                    <a:pt x="1006" y="37"/>
                  </a:lnTo>
                  <a:lnTo>
                    <a:pt x="991" y="37"/>
                  </a:lnTo>
                  <a:lnTo>
                    <a:pt x="991" y="8"/>
                  </a:lnTo>
                  <a:lnTo>
                    <a:pt x="999" y="15"/>
                  </a:lnTo>
                  <a:lnTo>
                    <a:pt x="983" y="15"/>
                  </a:lnTo>
                  <a:lnTo>
                    <a:pt x="983" y="0"/>
                  </a:lnTo>
                  <a:close/>
                  <a:moveTo>
                    <a:pt x="1006" y="52"/>
                  </a:moveTo>
                  <a:lnTo>
                    <a:pt x="1006" y="98"/>
                  </a:lnTo>
                  <a:lnTo>
                    <a:pt x="991" y="98"/>
                  </a:lnTo>
                  <a:lnTo>
                    <a:pt x="991" y="52"/>
                  </a:lnTo>
                  <a:lnTo>
                    <a:pt x="1006" y="52"/>
                  </a:lnTo>
                  <a:close/>
                  <a:moveTo>
                    <a:pt x="1006" y="113"/>
                  </a:moveTo>
                  <a:lnTo>
                    <a:pt x="1006" y="159"/>
                  </a:lnTo>
                  <a:lnTo>
                    <a:pt x="991" y="159"/>
                  </a:lnTo>
                  <a:lnTo>
                    <a:pt x="991" y="113"/>
                  </a:lnTo>
                  <a:lnTo>
                    <a:pt x="1006" y="113"/>
                  </a:lnTo>
                  <a:close/>
                  <a:moveTo>
                    <a:pt x="1006" y="174"/>
                  </a:moveTo>
                  <a:lnTo>
                    <a:pt x="1006" y="220"/>
                  </a:lnTo>
                  <a:lnTo>
                    <a:pt x="991" y="220"/>
                  </a:lnTo>
                  <a:lnTo>
                    <a:pt x="991" y="174"/>
                  </a:lnTo>
                  <a:lnTo>
                    <a:pt x="1006" y="174"/>
                  </a:lnTo>
                  <a:close/>
                  <a:moveTo>
                    <a:pt x="1006" y="235"/>
                  </a:moveTo>
                  <a:lnTo>
                    <a:pt x="1006" y="281"/>
                  </a:lnTo>
                  <a:lnTo>
                    <a:pt x="991" y="281"/>
                  </a:lnTo>
                  <a:lnTo>
                    <a:pt x="991" y="235"/>
                  </a:lnTo>
                  <a:lnTo>
                    <a:pt x="1006" y="235"/>
                  </a:lnTo>
                  <a:close/>
                  <a:moveTo>
                    <a:pt x="1006" y="296"/>
                  </a:moveTo>
                  <a:lnTo>
                    <a:pt x="1006" y="342"/>
                  </a:lnTo>
                  <a:lnTo>
                    <a:pt x="991" y="342"/>
                  </a:lnTo>
                  <a:lnTo>
                    <a:pt x="991" y="296"/>
                  </a:lnTo>
                  <a:lnTo>
                    <a:pt x="1006" y="296"/>
                  </a:lnTo>
                  <a:close/>
                  <a:moveTo>
                    <a:pt x="1006" y="357"/>
                  </a:moveTo>
                  <a:lnTo>
                    <a:pt x="1006" y="403"/>
                  </a:lnTo>
                  <a:lnTo>
                    <a:pt x="991" y="403"/>
                  </a:lnTo>
                  <a:lnTo>
                    <a:pt x="991" y="357"/>
                  </a:lnTo>
                  <a:lnTo>
                    <a:pt x="1006" y="357"/>
                  </a:lnTo>
                  <a:close/>
                  <a:moveTo>
                    <a:pt x="1006" y="418"/>
                  </a:moveTo>
                  <a:lnTo>
                    <a:pt x="1006" y="430"/>
                  </a:lnTo>
                  <a:lnTo>
                    <a:pt x="958" y="430"/>
                  </a:lnTo>
                  <a:lnTo>
                    <a:pt x="958" y="415"/>
                  </a:lnTo>
                  <a:lnTo>
                    <a:pt x="999" y="415"/>
                  </a:lnTo>
                  <a:lnTo>
                    <a:pt x="991" y="422"/>
                  </a:lnTo>
                  <a:lnTo>
                    <a:pt x="991" y="418"/>
                  </a:lnTo>
                  <a:lnTo>
                    <a:pt x="1006" y="418"/>
                  </a:lnTo>
                  <a:close/>
                  <a:moveTo>
                    <a:pt x="943" y="430"/>
                  </a:moveTo>
                  <a:lnTo>
                    <a:pt x="897" y="430"/>
                  </a:lnTo>
                  <a:lnTo>
                    <a:pt x="897" y="415"/>
                  </a:lnTo>
                  <a:lnTo>
                    <a:pt x="943" y="415"/>
                  </a:lnTo>
                  <a:lnTo>
                    <a:pt x="943" y="430"/>
                  </a:lnTo>
                  <a:close/>
                  <a:moveTo>
                    <a:pt x="882" y="430"/>
                  </a:moveTo>
                  <a:lnTo>
                    <a:pt x="837" y="430"/>
                  </a:lnTo>
                  <a:lnTo>
                    <a:pt x="837" y="415"/>
                  </a:lnTo>
                  <a:lnTo>
                    <a:pt x="882" y="415"/>
                  </a:lnTo>
                  <a:lnTo>
                    <a:pt x="882" y="430"/>
                  </a:lnTo>
                  <a:close/>
                  <a:moveTo>
                    <a:pt x="822" y="430"/>
                  </a:moveTo>
                  <a:lnTo>
                    <a:pt x="777" y="430"/>
                  </a:lnTo>
                  <a:lnTo>
                    <a:pt x="777" y="415"/>
                  </a:lnTo>
                  <a:lnTo>
                    <a:pt x="822" y="415"/>
                  </a:lnTo>
                  <a:lnTo>
                    <a:pt x="822" y="430"/>
                  </a:lnTo>
                  <a:close/>
                  <a:moveTo>
                    <a:pt x="762" y="430"/>
                  </a:moveTo>
                  <a:lnTo>
                    <a:pt x="717" y="430"/>
                  </a:lnTo>
                  <a:lnTo>
                    <a:pt x="717" y="415"/>
                  </a:lnTo>
                  <a:lnTo>
                    <a:pt x="762" y="415"/>
                  </a:lnTo>
                  <a:lnTo>
                    <a:pt x="762" y="430"/>
                  </a:lnTo>
                  <a:close/>
                  <a:moveTo>
                    <a:pt x="702" y="430"/>
                  </a:moveTo>
                  <a:lnTo>
                    <a:pt x="657" y="430"/>
                  </a:lnTo>
                  <a:lnTo>
                    <a:pt x="657" y="415"/>
                  </a:lnTo>
                  <a:lnTo>
                    <a:pt x="702" y="415"/>
                  </a:lnTo>
                  <a:lnTo>
                    <a:pt x="702" y="430"/>
                  </a:lnTo>
                  <a:close/>
                  <a:moveTo>
                    <a:pt x="642" y="430"/>
                  </a:moveTo>
                  <a:lnTo>
                    <a:pt x="597" y="430"/>
                  </a:lnTo>
                  <a:lnTo>
                    <a:pt x="597" y="415"/>
                  </a:lnTo>
                  <a:lnTo>
                    <a:pt x="642" y="415"/>
                  </a:lnTo>
                  <a:lnTo>
                    <a:pt x="642" y="430"/>
                  </a:lnTo>
                  <a:close/>
                  <a:moveTo>
                    <a:pt x="582" y="430"/>
                  </a:moveTo>
                  <a:lnTo>
                    <a:pt x="536" y="430"/>
                  </a:lnTo>
                  <a:lnTo>
                    <a:pt x="536" y="415"/>
                  </a:lnTo>
                  <a:lnTo>
                    <a:pt x="582" y="415"/>
                  </a:lnTo>
                  <a:lnTo>
                    <a:pt x="582" y="430"/>
                  </a:lnTo>
                  <a:close/>
                  <a:moveTo>
                    <a:pt x="521" y="430"/>
                  </a:moveTo>
                  <a:lnTo>
                    <a:pt x="476" y="430"/>
                  </a:lnTo>
                  <a:lnTo>
                    <a:pt x="476" y="415"/>
                  </a:lnTo>
                  <a:lnTo>
                    <a:pt x="521" y="415"/>
                  </a:lnTo>
                  <a:lnTo>
                    <a:pt x="521" y="430"/>
                  </a:lnTo>
                  <a:close/>
                  <a:moveTo>
                    <a:pt x="461" y="430"/>
                  </a:moveTo>
                  <a:lnTo>
                    <a:pt x="416" y="430"/>
                  </a:lnTo>
                  <a:lnTo>
                    <a:pt x="416" y="415"/>
                  </a:lnTo>
                  <a:lnTo>
                    <a:pt x="461" y="415"/>
                  </a:lnTo>
                  <a:lnTo>
                    <a:pt x="461" y="430"/>
                  </a:lnTo>
                  <a:close/>
                  <a:moveTo>
                    <a:pt x="401" y="430"/>
                  </a:moveTo>
                  <a:lnTo>
                    <a:pt x="356" y="430"/>
                  </a:lnTo>
                  <a:lnTo>
                    <a:pt x="356" y="415"/>
                  </a:lnTo>
                  <a:lnTo>
                    <a:pt x="401" y="415"/>
                  </a:lnTo>
                  <a:lnTo>
                    <a:pt x="401" y="430"/>
                  </a:lnTo>
                  <a:close/>
                  <a:moveTo>
                    <a:pt x="341" y="430"/>
                  </a:moveTo>
                  <a:lnTo>
                    <a:pt x="296" y="430"/>
                  </a:lnTo>
                  <a:lnTo>
                    <a:pt x="296" y="415"/>
                  </a:lnTo>
                  <a:lnTo>
                    <a:pt x="341" y="415"/>
                  </a:lnTo>
                  <a:lnTo>
                    <a:pt x="341" y="430"/>
                  </a:lnTo>
                  <a:close/>
                  <a:moveTo>
                    <a:pt x="281" y="430"/>
                  </a:moveTo>
                  <a:lnTo>
                    <a:pt x="235" y="430"/>
                  </a:lnTo>
                  <a:lnTo>
                    <a:pt x="235" y="415"/>
                  </a:lnTo>
                  <a:lnTo>
                    <a:pt x="281" y="415"/>
                  </a:lnTo>
                  <a:lnTo>
                    <a:pt x="281" y="430"/>
                  </a:lnTo>
                  <a:close/>
                  <a:moveTo>
                    <a:pt x="220" y="430"/>
                  </a:moveTo>
                  <a:lnTo>
                    <a:pt x="175" y="430"/>
                  </a:lnTo>
                  <a:lnTo>
                    <a:pt x="175" y="415"/>
                  </a:lnTo>
                  <a:lnTo>
                    <a:pt x="220" y="415"/>
                  </a:lnTo>
                  <a:lnTo>
                    <a:pt x="220" y="430"/>
                  </a:lnTo>
                  <a:close/>
                  <a:moveTo>
                    <a:pt x="160" y="430"/>
                  </a:moveTo>
                  <a:lnTo>
                    <a:pt x="115" y="430"/>
                  </a:lnTo>
                  <a:lnTo>
                    <a:pt x="115" y="415"/>
                  </a:lnTo>
                  <a:lnTo>
                    <a:pt x="160" y="415"/>
                  </a:lnTo>
                  <a:lnTo>
                    <a:pt x="160" y="430"/>
                  </a:lnTo>
                  <a:close/>
                  <a:moveTo>
                    <a:pt x="100" y="430"/>
                  </a:moveTo>
                  <a:lnTo>
                    <a:pt x="55" y="430"/>
                  </a:lnTo>
                  <a:lnTo>
                    <a:pt x="55" y="415"/>
                  </a:lnTo>
                  <a:lnTo>
                    <a:pt x="100" y="415"/>
                  </a:lnTo>
                  <a:lnTo>
                    <a:pt x="100" y="430"/>
                  </a:lnTo>
                  <a:close/>
                  <a:moveTo>
                    <a:pt x="40" y="430"/>
                  </a:moveTo>
                  <a:lnTo>
                    <a:pt x="8" y="430"/>
                  </a:lnTo>
                  <a:lnTo>
                    <a:pt x="8" y="415"/>
                  </a:lnTo>
                  <a:lnTo>
                    <a:pt x="40" y="415"/>
                  </a:lnTo>
                  <a:lnTo>
                    <a:pt x="40" y="430"/>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395641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p:txBody>
          <a:bodyPr/>
          <a:lstStyle/>
          <a:p>
            <a:r>
              <a:rPr kumimoji="1" lang="ja-JP" altLang="en-US" sz="2000" b="1" dirty="0">
                <a:latin typeface="Meiryo UI" panose="020B0604030504040204" pitchFamily="34" charset="-128"/>
                <a:ea typeface="Meiryo UI" panose="020B0604030504040204" pitchFamily="34" charset="-128"/>
              </a:rPr>
              <a:t>ロードマップ及びその達成に必要な事項</a:t>
            </a:r>
          </a:p>
        </p:txBody>
      </p:sp>
      <p:sp>
        <p:nvSpPr>
          <p:cNvPr id="4" name="スライド番号プレースホルダー 3">
            <a:extLst>
              <a:ext uri="{FF2B5EF4-FFF2-40B4-BE49-F238E27FC236}">
                <a16:creationId xmlns:a16="http://schemas.microsoft.com/office/drawing/2014/main" id="{75C73E72-1F14-664D-BF7F-846E91307D74}"/>
              </a:ext>
            </a:extLst>
          </p:cNvPr>
          <p:cNvSpPr>
            <a:spLocks noGrp="1"/>
          </p:cNvSpPr>
          <p:nvPr>
            <p:ph type="sldNum" sz="quarter" idx="12"/>
          </p:nvPr>
        </p:nvSpPr>
        <p:spPr/>
        <p:txBody>
          <a:bodyPr/>
          <a:lstStyle/>
          <a:p>
            <a:pPr>
              <a:defRPr/>
            </a:pPr>
            <a:fld id="{96BA3565-E867-44AF-9D39-29D41BFB608A}" type="slidenum">
              <a:rPr lang="ja-JP" altLang="en-US" smtClean="0"/>
              <a:pPr>
                <a:defRPr/>
              </a:pPr>
              <a:t>8</a:t>
            </a:fld>
            <a:endParaRPr lang="ja-JP" altLang="en-US"/>
          </a:p>
        </p:txBody>
      </p:sp>
      <p:sp>
        <p:nvSpPr>
          <p:cNvPr id="3" name="コンテンツ プレースホルダー 2">
            <a:extLst>
              <a:ext uri="{FF2B5EF4-FFF2-40B4-BE49-F238E27FC236}">
                <a16:creationId xmlns:a16="http://schemas.microsoft.com/office/drawing/2014/main" id="{EF04D8EA-17C5-F987-6315-66E7DA2D1C13}"/>
              </a:ext>
            </a:extLst>
          </p:cNvPr>
          <p:cNvSpPr txBox="1">
            <a:spLocks/>
          </p:cNvSpPr>
          <p:nvPr/>
        </p:nvSpPr>
        <p:spPr bwMode="auto">
          <a:xfrm>
            <a:off x="395569" y="626892"/>
            <a:ext cx="9096912" cy="574533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ロードマップを着実に実行するために必要なヒト・モノ・カネを明示したうえで、それぞれへの手当又は今後の手当見込みを簡潔に記載してください</a:t>
            </a:r>
            <a:endParaRPr lang="en-US" altLang="ja-JP" sz="1800" dirty="0">
              <a:solidFill>
                <a:srgbClr val="FF0000"/>
              </a:solidFill>
              <a:latin typeface="Meiryo UI"/>
              <a:ea typeface="Meiryo UI"/>
            </a:endParaRPr>
          </a:p>
          <a:p>
            <a:pPr marL="0" marR="0" lvl="0" indent="0" algn="l" defTabSz="457200" rtl="0" eaLnBrk="0" fontAlgn="base" latinLnBrk="0" hangingPunct="0">
              <a:lnSpc>
                <a:spcPct val="150000"/>
              </a:lnSpc>
              <a:spcBef>
                <a:spcPct val="0"/>
              </a:spcBef>
              <a:spcAft>
                <a:spcPct val="0"/>
              </a:spcAft>
              <a:buClrTx/>
              <a:buSzTx/>
              <a:buFontTx/>
              <a:buNone/>
              <a:tabLst/>
              <a:defRPr/>
            </a:pPr>
            <a:r>
              <a:rPr lang="ja-JP" altLang="en-US" sz="1400" u="sng" dirty="0">
                <a:solidFill>
                  <a:prstClr val="black"/>
                </a:solidFill>
                <a:latin typeface="Meiryo UI" panose="020B0604030504040204" pitchFamily="50" charset="-128"/>
                <a:ea typeface="Meiryo UI" panose="020B0604030504040204" pitchFamily="50" charset="-128"/>
              </a:rPr>
              <a:t>ロードマップ実行に必要なリソース及びそれぞれへの手当</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ヒト：タブレット型</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開発に必要な</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の専門家を昨年度採用しており・・・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モノ：タブレット型</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a:t>
            </a:r>
            <a:r>
              <a:rPr lang="ja-JP" altLang="en-US" sz="1400" dirty="0">
                <a:solidFill>
                  <a:prstClr val="black"/>
                </a:solidFill>
                <a:latin typeface="Meiryo UI" panose="020B0604030504040204" pitchFamily="50" charset="-128"/>
                <a:ea typeface="Meiryo UI" panose="020B0604030504040204" pitchFamily="50" charset="-128"/>
              </a:rPr>
              <a:t>の開発には</a:t>
            </a:r>
            <a:r>
              <a:rPr lang="en-US" altLang="ja-JP" sz="1400" dirty="0">
                <a:solidFill>
                  <a:prstClr val="black"/>
                </a:solidFill>
                <a:latin typeface="Meiryo UI" panose="020B0604030504040204" pitchFamily="50" charset="-128"/>
                <a:ea typeface="Meiryo UI" panose="020B0604030504040204" pitchFamily="50" charset="-128"/>
              </a:rPr>
              <a:t>Step2</a:t>
            </a:r>
            <a:r>
              <a:rPr lang="ja-JP" altLang="en-US" sz="1400" dirty="0">
                <a:solidFill>
                  <a:prstClr val="black"/>
                </a:solidFill>
                <a:latin typeface="Meiryo UI" panose="020B0604030504040204" pitchFamily="50" charset="-128"/>
                <a:ea typeface="Meiryo UI" panose="020B0604030504040204" pitchFamily="50" charset="-128"/>
              </a:rPr>
              <a:t>で利用した機材を活用可能なため・・・</a:t>
            </a:r>
            <a:endParaRPr lang="en-US" altLang="ja-JP" sz="1400" dirty="0">
              <a:solidFill>
                <a:prstClr val="black"/>
              </a:solidFill>
              <a:latin typeface="Meiryo UI" panose="020B0604030504040204" pitchFamily="50" charset="-128"/>
              <a:ea typeface="Meiryo UI" panose="020B0604030504040204" pitchFamily="50" charset="-128"/>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カネ：タブレット型</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の開発には</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円程度の資金が必要見込みであるが、</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円の資金調達を今年度中に計画しており・・・</a:t>
            </a:r>
            <a:endParaRPr lang="en-US" altLang="ja-JP" sz="1400" dirty="0">
              <a:solidFill>
                <a:srgbClr val="FF0000"/>
              </a:solidFill>
              <a:latin typeface="Meiryo UI"/>
              <a:ea typeface="Meiryo UI"/>
            </a:endParaRPr>
          </a:p>
        </p:txBody>
      </p:sp>
    </p:spTree>
    <p:extLst>
      <p:ext uri="{BB962C8B-B14F-4D97-AF65-F5344CB8AC3E}">
        <p14:creationId xmlns:p14="http://schemas.microsoft.com/office/powerpoint/2010/main" val="32047944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C16AD8D36B0FC45B3025704DAACBB46" ma:contentTypeVersion="17" ma:contentTypeDescription="新しいドキュメントを作成します。" ma:contentTypeScope="" ma:versionID="11fc976af68006fb160bcdce9e1ae592">
  <xsd:schema xmlns:xsd="http://www.w3.org/2001/XMLSchema" xmlns:xs="http://www.w3.org/2001/XMLSchema" xmlns:p="http://schemas.microsoft.com/office/2006/metadata/properties" xmlns:ns2="9e7b335b-89df-4cb0-8d53-f60adaaa3dbf" xmlns:ns3="f4ca70a4-3f6b-487d-932d-c29ba013a442" targetNamespace="http://schemas.microsoft.com/office/2006/metadata/properties" ma:root="true" ma:fieldsID="ba7c070db007d2785cffa704229e3890" ns2:_="" ns3:_="">
    <xsd:import namespace="9e7b335b-89df-4cb0-8d53-f60adaaa3dbf"/>
    <xsd:import namespace="f4ca70a4-3f6b-487d-932d-c29ba013a44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7b335b-89df-4cb0-8d53-f60adaaa3d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bcf9dbba-576e-4f20-a294-c711cb365b4c"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ca70a4-3f6b-487d-932d-c29ba013a442"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22" nillable="true" ma:displayName="Taxonomy Catch All Column" ma:hidden="true" ma:list="{8a5f3777-dc56-4e47-8a1c-bc5ad7323872}" ma:internalName="TaxCatchAll" ma:showField="CatchAllData" ma:web="f4ca70a4-3f6b-487d-932d-c29ba013a4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4ca70a4-3f6b-487d-932d-c29ba013a442" xsi:nil="true"/>
    <lcf76f155ced4ddcb4097134ff3c332f xmlns="9e7b335b-89df-4cb0-8d53-f60adaaa3db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94F807-2528-467A-B327-3332DE81A8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7b335b-89df-4cb0-8d53-f60adaaa3dbf"/>
    <ds:schemaRef ds:uri="f4ca70a4-3f6b-487d-932d-c29ba013a4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5578D7-A8BF-4B15-ABE7-C6438858C7A4}">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9e7b335b-89df-4cb0-8d53-f60adaaa3dbf"/>
    <ds:schemaRef ds:uri="http://purl.org/dc/terms/"/>
    <ds:schemaRef ds:uri="f4ca70a4-3f6b-487d-932d-c29ba013a442"/>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AD2260B1-FD00-462A-AD33-92C19B4766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266</TotalTime>
  <Words>2251</Words>
  <Application>Microsoft Office PowerPoint</Application>
  <PresentationFormat>A4 210 x 297 mm</PresentationFormat>
  <Paragraphs>237</Paragraphs>
  <Slides>14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HGP創英角ｺﾞｼｯｸUB</vt:lpstr>
      <vt:lpstr>Meiryo UI</vt:lpstr>
      <vt:lpstr>游ゴシック</vt:lpstr>
      <vt:lpstr>Arial</vt:lpstr>
      <vt:lpstr>Calibri</vt:lpstr>
      <vt:lpstr>Calibri Light</vt:lpstr>
      <vt:lpstr>Wingdings</vt:lpstr>
      <vt:lpstr>Office テーマ</vt:lpstr>
      <vt:lpstr>PowerPoint プレゼンテーション</vt:lpstr>
      <vt:lpstr>応募者の情報</vt:lpstr>
      <vt:lpstr>応募者のミッション①（ミッション概要・背景・戦略）</vt:lpstr>
      <vt:lpstr>応募者のミッション②（ミッションに従った協働プロジェクトを通じて実現する社会変革等）</vt:lpstr>
      <vt:lpstr>応募者の成長戦略①（ロードマップ）</vt:lpstr>
      <vt:lpstr>応募者の成長戦略②（市場について）</vt:lpstr>
      <vt:lpstr>協働プロジェクトで利用するプロダクト・サービス内容</vt:lpstr>
      <vt:lpstr>事業拡大に向けたロードマップ</vt:lpstr>
      <vt:lpstr>ロードマップ及びその達成に必要な事項</vt:lpstr>
      <vt:lpstr>行政との連携</vt:lpstr>
      <vt:lpstr>プロジェクト内容①（概要）　</vt:lpstr>
      <vt:lpstr>プロジェクト内容②（プロジェクトを通じて得たい成果や効果、その検証方法）</vt:lpstr>
      <vt:lpstr>プロジェクトスケジュールおよび費用</vt:lpstr>
      <vt:lpstr>プロジェクト推進体制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Ito, Jo 4</cp:lastModifiedBy>
  <cp:revision>18</cp:revision>
  <dcterms:modified xsi:type="dcterms:W3CDTF">2024-06-28T01:00:41Z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0x01010096D88115BCBA0C4585499FC08FCF3040</vt:lpwstr>
  </property>
  <property fmtid="{D5CDD505-2E9C-101B-9397-08002B2CF9AE}" pid="3" name="MSIP_Label_ea60d57e-af5b-4752-ac57-3e4f28ca11dc_Enabled">
    <vt:lpwstr>true</vt:lpwstr>
  </property>
  <property fmtid="{D5CDD505-2E9C-101B-9397-08002B2CF9AE}" pid="4" name="MSIP_Label_ea60d57e-af5b-4752-ac57-3e4f28ca11dc_SetDate">
    <vt:lpwstr>2023-07-25T01:24:31Z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7b5d0419-f377-4fe6-8f96-ba2b86665769</vt:lpwstr>
  </property>
  <property fmtid="{D5CDD505-2E9C-101B-9397-08002B2CF9AE}" pid="9" name="MSIP_Label_ea60d57e-af5b-4752-ac57-3e4f28ca11dc_ContentBits">
    <vt:lpwstr>0</vt:lpwstr>
  </property>
</Properties>
</file>